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x="18288000" cy="10287000"/>
  <p:notesSz cx="6858000" cy="9144000"/>
  <p:embeddedFontLst>
    <p:embeddedFont>
      <p:font typeface="Aileron Bold" panose="020B0604020202020204" charset="0"/>
      <p:regular r:id="rId43"/>
    </p:embeddedFont>
    <p:embeddedFont>
      <p:font typeface="Aileron Italics" panose="020B0604020202020204" charset="0"/>
      <p:regular r:id="rId44"/>
    </p:embeddedFont>
    <p:embeddedFont>
      <p:font typeface="Aileron Ultra-Bold" panose="020B0604020202020204" charset="0"/>
      <p:regular r:id="rId45"/>
    </p:embeddedFont>
    <p:embeddedFont>
      <p:font typeface="Canva Sans" panose="020B0604020202020204" charset="0"/>
      <p:regular r:id="rId46"/>
    </p:embeddedFont>
    <p:embeddedFont>
      <p:font typeface="Canva Sans Bold" panose="020B0604020202020204" charset="0"/>
      <p:regular r:id="rId47"/>
    </p:embeddedFont>
    <p:embeddedFont>
      <p:font typeface="Canva Sans Bold Italics" panose="020B0604020202020204" charset="0"/>
      <p:regular r:id="rId48"/>
    </p:embeddedFont>
    <p:embeddedFont>
      <p:font typeface="Canva Sans Italics" panose="020B0604020202020204" charset="0"/>
      <p:regular r:id="rId49"/>
    </p:embeddedFont>
    <p:embeddedFont>
      <p:font typeface="Gotham" panose="020B0604020202020204" charset="0"/>
      <p:regular r:id="rId50"/>
    </p:embeddedFont>
    <p:embeddedFont>
      <p:font typeface="Gotham Italics" panose="020B0604020202020204" charset="0"/>
      <p:regular r:id="rId51"/>
    </p:embeddedFont>
    <p:embeddedFont>
      <p:font typeface="Lato" panose="020F0502020204030203" pitchFamily="34" charset="0"/>
      <p:regular r:id="rId52"/>
    </p:embeddedFont>
    <p:embeddedFont>
      <p:font typeface="Lato Bold" panose="020B0604020202020204" charset="0"/>
      <p:regular r:id="rId53"/>
    </p:embeddedFont>
    <p:embeddedFont>
      <p:font typeface="Lato Bold Italics" panose="020B0604020202020204" charset="0"/>
      <p:regular r:id="rId54"/>
    </p:embeddedFont>
    <p:embeddedFont>
      <p:font typeface="League Spartan" panose="020B0604020202020204" charset="0"/>
      <p:regular r:id="rId55"/>
    </p:embeddedFont>
    <p:embeddedFont>
      <p:font typeface="Montserrat" panose="00000500000000000000" pitchFamily="2" charset="0"/>
      <p:regular r:id="rId56"/>
    </p:embeddedFont>
    <p:embeddedFont>
      <p:font typeface="Montserrat Classic Bold" panose="020B0604020202020204" charset="0"/>
      <p:regular r:id="rId57"/>
    </p:embeddedFont>
    <p:embeddedFont>
      <p:font typeface="Open Sans 1" panose="020B0604020202020204" charset="0"/>
      <p:regular r:id="rId58"/>
    </p:embeddedFont>
    <p:embeddedFont>
      <p:font typeface="Open Sans 1 Bold" panose="020B0604020202020204" charset="0"/>
      <p:regular r:id="rId59"/>
    </p:embeddedFont>
    <p:embeddedFont>
      <p:font typeface="Open Sans 1 Bold Italics" panose="020B0604020202020204" charset="0"/>
      <p:regular r:id="rId60"/>
    </p:embeddedFont>
    <p:embeddedFont>
      <p:font typeface="Open Sans 1 Italics" panose="020B0604020202020204" charset="0"/>
      <p:regular r:id="rId61"/>
    </p:embeddedFont>
    <p:embeddedFont>
      <p:font typeface="Open Sans 2" panose="020B0604020202020204" charset="0"/>
      <p:regular r:id="rId62"/>
    </p:embeddedFont>
    <p:embeddedFont>
      <p:font typeface="Open Sans Extra Bold" panose="020B0604020202020204" charset="0"/>
      <p:regular r:id="rId63"/>
    </p:embeddedFont>
    <p:embeddedFont>
      <p:font typeface="Poppins" panose="00000500000000000000" pitchFamily="2" charset="0"/>
      <p:regular r:id="rId64"/>
    </p:embeddedFont>
    <p:embeddedFont>
      <p:font typeface="Poppins Bold" panose="00000800000000000000" charset="0"/>
      <p:regular r:id="rId65"/>
    </p:embeddedFont>
    <p:embeddedFont>
      <p:font typeface="Poppins Bold Italics" panose="020B0604020202020204" charset="0"/>
      <p:regular r:id="rId66"/>
    </p:embeddedFont>
    <p:embeddedFont>
      <p:font typeface="Roca One" panose="020B0604020202020204" charset="0"/>
      <p:regular r:id="rId67"/>
    </p:embeddedFont>
    <p:embeddedFont>
      <p:font typeface="Roca One Bold" panose="020B0604020202020204" charset="0"/>
      <p:regular r:id="rId68"/>
    </p:embeddedFont>
    <p:embeddedFont>
      <p:font typeface="Roca One Bold Italics" panose="020B0604020202020204" charset="0"/>
      <p:regular r:id="rId69"/>
    </p:embeddedFont>
    <p:embeddedFont>
      <p:font typeface="Times New Roman Bold" panose="02020803070505020304" pitchFamily="18" charset="0"/>
      <p:regular r:id="rId70"/>
      <p:bold r:id="rId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font" Target="fonts/font2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font" Target="fonts/font24.fntdata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19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font" Target="fonts/font27.fntdata"/><Relationship Id="rId8" Type="http://schemas.openxmlformats.org/officeDocument/2006/relationships/slide" Target="slides/slide4.xml"/><Relationship Id="rId51" Type="http://schemas.openxmlformats.org/officeDocument/2006/relationships/font" Target="fonts/font9.fntdata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font" Target="fonts/font25.fntdata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openxmlformats.org/officeDocument/2006/relationships/font" Target="fonts/font28.fnt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3.xml"/><Relationship Id="rId71" Type="http://schemas.openxmlformats.org/officeDocument/2006/relationships/font" Target="fonts/font2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AF0A22-9D69-1875-75D2-5192BC8F04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9C54A9-8C81-84C3-2EC9-5C195B7E48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FCE8D-66B1-4659-9DBD-50D3FACCD964}" type="datetimeFigureOut">
              <a:rPr lang="en-US" smtClean="0"/>
              <a:t>30-Jan-25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25286A-34BB-D4E5-FA72-AAFC3F4D6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18-Dec-2024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25723-CFE6-E6CC-58C8-AAA0546521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A7C60-22F0-40E4-9020-A6B1600D3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276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18:46:32.7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985 885 24575,'0'-40'0,"-1"-1"0,-3 1 0,-1 0 0,-2 0 0,-2 0 0,-1 1 0,-3 0 0,0 1 0,-3 1 0,-27-49 0,15 37 0,-1 1 0,-71-86 0,90 124 0,0 1 0,-1 0 0,0 0 0,0 2 0,-1-1 0,0 1 0,-1 1 0,0 0 0,0 1 0,0 0 0,0 1 0,-1 0 0,-17-1 0,-1 1 0,-1 1 0,1 2 0,-1 2 0,-49 6 0,63-3 0,0 1 0,1 0 0,0 1 0,0 2 0,0 0 0,1 0 0,1 2 0,-24 16 0,2-2 0,31-19 0,1 0 0,-1 0 0,1 1 0,0 0 0,0 1 0,0-1 0,1 1 0,0 0 0,1 0 0,-1 1 0,1 0 0,1-1 0,0 1 0,0 0 0,0 1 0,1-1 0,0 0 0,1 1 0,0-1 0,0 1 0,1 0 0,0 9 0,0-4 0,1 0 0,1 0 0,0 0 0,1-1 0,0 1 0,1-1 0,1 1 0,0-2 0,1 1 0,0 0 0,1-1 0,0 0 0,10 11 0,-6-10 0,0 0 0,2-1 0,-1 0 0,1-2 0,18 13 0,-21-17 0,0-1 0,0 0 0,1-1 0,-1 0 0,1 0 0,0-1 0,0-1 0,22 3 0,19-1 0,1-2 0,0-3 0,73-10 0,-94 6 0,0-2 0,-1-1 0,0-1 0,0-1 0,-1-2 0,50-27 0,-74 35 0,0-1 0,0 1 0,0-1 0,-1 0 0,0 0 0,0-1 0,0 0 0,-1 1 0,1-2 0,-1 1 0,-1 0 0,1-1 0,-1 0 0,-1 1 0,1-1 0,-1-1 0,0 1 0,1-10 0,-2 12 0,0-1 0,-1 0 0,0 0 0,0 0 0,0 0 0,-1 0 0,0 1 0,0-1 0,0 0 0,-1 1 0,0-1 0,0 1 0,0-1 0,-1 1 0,0 0 0,0 0 0,0 0 0,-1 0 0,1 0 0,-1 1 0,0 0 0,0 0 0,-7-5 0,-5-1 0,0 0 0,-1 1 0,0 1 0,0 0 0,-1 1 0,0 1 0,0 1 0,-1 1 0,1 0 0,-28-1 0,29 4 0,0 0 0,1 1 0,-1 1 0,0 1 0,1 0 0,-1 1 0,1 1 0,0 0 0,0 2 0,0 0 0,-28 15 0,35-16 0,1 1 0,0 0 0,0 1 0,0 0 0,1 0 0,0 1 0,1-1 0,0 2 0,0-1 0,0 1 0,1-1 0,1 1 0,-1 1 0,-2 9 0,5-13 0,0 0 0,1 0 0,-1 0 0,2 1 0,-1-1 0,0 0 0,1 1 0,1-1 0,-1 0 0,1 1 0,0-1 0,0 0 0,1 0 0,-1 0 0,1 0 0,1 0 0,-1 0 0,1-1 0,0 1 0,1-1 0,-1 1 0,1-1 0,6 6 0,1 0 0,1-1 0,1 0 0,0-1 0,0 0 0,0-1 0,1-1 0,0 0 0,1-1 0,0-1 0,0 0 0,19 4 0,-6-4 0,0 0 0,0-2 0,0-2 0,0 0 0,43-5 0,-64 3 0,-1 0 0,1 0 0,-1-1 0,1 0 0,-1 0 0,0 0 0,0-1 0,0 0 0,0 0 0,0-1 0,-1 0 0,1 1 0,-1-2 0,0 1 0,-1-1 0,1 0 0,-1 0 0,1 0 0,-2 0 0,1-1 0,0 0 0,-1 1 0,0-1 0,2-8 0,-2 4 0,0 0 0,0 0 0,-1 0 0,-1-1 0,1 1 0,-2-1 0,0 1 0,0 0 0,-1-1 0,0 1 0,0-1 0,-1 1 0,-1 0 0,-6-18 0,-5-2 0,-2 1 0,0 1 0,-2 0 0,-1 1 0,-2 1 0,0 1 0,-1 1 0,-2 0 0,0 2 0,-2 1 0,0 1 0,-1 1 0,-1 2 0,-56-26 0,73 38 0,0 1 0,0 1 0,0 0 0,0 0 0,-1 1 0,0 1 0,1 0 0,-1 0 0,0 2 0,1-1 0,-1 1 0,-21 5 0,26-4 0,1 0 0,-1 0 0,0 1 0,1 0 0,0 0 0,0 0 0,0 1 0,0 0 0,0 0 0,1 0 0,0 1 0,0 0 0,0 0 0,0 1 0,1-1 0,0 1 0,0 0 0,0 0 0,1 0 0,0 0 0,0 1 0,-3 10 0,1 3 0,1 0 0,0 1 0,1 0 0,2 0 0,0 0 0,1 0 0,1 0 0,1 0 0,6 30 0,-1-24 0,1 0 0,1-1 0,2 0 0,0-1 0,2 0 0,24 38 0,-14-32 0,1 0 0,1-2 0,2 0 0,1-2 0,0-1 0,2-2 0,1 0 0,2-3 0,-1 0 0,54 23 0,2-4 0,2-3 0,167 42 0,-225-72 0,1-3 0,-1 0 0,1-2 0,-1-2 0,1-1 0,-1-1 0,50-10 0,-60 7 0,0-2 0,1 0 0,-2-1 0,1-1 0,-2 0 0,1-2 0,-1-1 0,-1 0 0,0-2 0,0 0 0,21-22 0,-29 23 0,0-1 0,-1 0 0,-1-1 0,0 0 0,-1 0 0,0-1 0,-1 0 0,-1 0 0,-1 0 0,0-1 0,-2 0 0,5-34 0,-5 18 0,-2 0 0,-1 0 0,-1 0 0,-2 0 0,-14-61 0,15 87 0,0-1 0,0 1 0,-1-1 0,0 1 0,-1 0 0,0 0 0,0 1 0,0-1 0,-1 1 0,0 0 0,0 0 0,0 0 0,-1 1 0,-9-7 0,11 9 0,-1 0 0,0 0 0,0 1 0,0-1 0,0 1 0,0 1 0,0-1 0,-1 1 0,1 0 0,0 0 0,-1 0 0,1 1 0,-1 0 0,1 0 0,-1 0 0,1 1 0,-1 0 0,1 0 0,0 0 0,-1 1 0,-6 2 0,7-2 0,0 1 0,0-1 0,0 1 0,0 0 0,1 0 0,-1 1 0,1-1 0,-1 1 0,1 0 0,1 0 0,-1 1 0,0-1 0,-3 8 0,3-4 0,0 0 0,0 1 0,1-1 0,0 1 0,1 0 0,0 0 0,-2 15 0,3 0 0,0 0 0,2 0 0,1 0 0,1 0 0,8 34 0,-8-47 0,-1 0 0,2 1 0,-1-2 0,2 1 0,-1 0 0,2-1 0,-1 0 0,11 13 0,-12-18 0,0-1 0,0 1 0,1-1 0,0 0 0,0 0 0,0-1 0,1 0 0,-1 0 0,1 0 0,-1 0 0,1-1 0,0 0 0,0 0 0,0-1 0,0 0 0,12 1 0,-9-1 0,1-1 0,-1 0 0,1-1 0,-1 0 0,0 0 0,1-1 0,-1 0 0,0-1 0,0 0 0,0 0 0,-1-1 0,10-5 0,-12 5 0,0 1 0,-1-1 0,1-1 0,-1 1 0,0-1 0,0 1 0,-1-1 0,1-1 0,-1 1 0,0-1 0,-1 1 0,1-1 0,-1 0 0,0-1 0,-1 1 0,0 0 0,3-10 0,-5 14 0,1-1 0,0 1 0,-1-1 0,0 0 0,0 1 0,1-1 0,-2 0 0,1 1 0,0-1 0,0 0 0,-1 1 0,0-1 0,1 0 0,-1 1 0,0-1 0,0 1 0,0 0 0,-1-1 0,1 1 0,-1 0 0,-2-4 0,1 4 0,0 0 0,0 0 0,0 0 0,0 0 0,0 0 0,0 1 0,-1-1 0,1 1 0,-1 0 0,1 0 0,-1 0 0,1 1 0,-8-1 0,0 0 0,1 2 0,0-1 0,-1 1 0,1 1 0,0-1 0,0 2 0,-1-1 0,2 2 0,-1-1 0,-11 7 0,9-2 0,1 0 0,1 1 0,0 0 0,-16 18 0,-20 18 0,16-19 0,13-11 0,0-1 0,-25 16 0,37-27 0,0 0 0,-1 0 0,1-1 0,0 0 0,-1 0 0,1 0 0,-1-1 0,0 1 0,0-1 0,1-1 0,-1 1 0,0-1 0,-10-1 0,8 0 0,-1 0 0,1-1 0,0-1 0,-1 1 0,1-1 0,0 0 0,1-1 0,-1 0 0,1 0 0,-1-1 0,1 0 0,1 0 0,-1-1 0,1 0 0,0 0 0,0 0 0,1-1 0,-1 1 0,2-1 0,-1-1 0,1 1 0,-4-9 0,-36-69 0,44 85 0,0 0 0,0 0 0,-1-1 0,1 1 0,0 0 0,0-1 0,0 1 0,-1 0 0,1 0 0,0-1 0,0 1 0,0 0 0,0-1 0,0 1 0,0 0 0,0-1 0,0 1 0,0 0 0,0-1 0,0 1 0,0 0 0,0-1 0,0 1 0,0 0 0,0-1 0,0 1 0,0 0 0,0-1 0,1 1 0,-1 0 0,0-1 0,0 1 0,0 0 0,0-1 0,1 1 0,-1 0 0,0 0 0,0-1 0,1 1 0,-1 0 0,1 0 0,15 4 0,15 15 0,-29-18 0,-1 0 0,0 0 0,0 0 0,1 0 0,-1 0 0,0-1 0,1 1 0,-1 0 0,1-1 0,-1 1 0,1-1 0,-1 1 0,1-1 0,-1 0 0,1 0 0,0 1 0,-1-1 0,1 0 0,-1-1 0,1 1 0,2-1 0,-2 1 0,-1-1 0,0 0 0,1 0 0,-1 0 0,0 0 0,0 0 0,0-1 0,0 1 0,0 0 0,0 0 0,0-1 0,0 1 0,0-1 0,-1 1 0,1-1 0,-1 1 0,2-3 0,0-5 0,-1 0 0,1 0 0,-1-1 0,-1 1 0,0 0 0,-1-12 0,-8-37 106,-3 0-1,-33-93 0,-9-45-1786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18:46:41.5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630 75 24575,'-1'65'0,"-1"-36"0,2 0 0,0 0 0,2 0 0,7 34 0,-3-46 0,0 0 0,1-1 0,1 1 0,1-2 0,16 25 0,20 37 0,-42-69 0,1-1 0,1 1 0,-1-1 0,9 10 0,-13-16 0,0-1 0,1 1 0,-1-1 0,1 0 0,-1 1 0,0-1 0,1 1 0,-1-1 0,1 0 0,-1 1 0,1-1 0,-1 0 0,1 0 0,-1 1 0,1-1 0,-1 0 0,1 0 0,0 0 0,-1 0 0,1 0 0,-1 0 0,1 0 0,-1 0 0,1 0 0,0 0 0,-1 0 0,1 0 0,-1 0 0,2 0 0,-1-2 0,0 1 0,0-1 0,0 1 0,0-1 0,0 1 0,0-1 0,-1 1 0,1-1 0,0 0 0,-1 1 0,0-1 0,1 0 0,-1 0 0,0 1 0,0-4 0,5-46 0,-4-71 0,-2 79 0,2 0 0,11-83 0,-7 105 0,-2 11 0,-1 0 0,0 0 0,-1 0 0,0-1 0,-1-10 0,0 19 0,0 0 0,0-1 0,-1 1 0,1 0 0,-1-1 0,0 1 0,0 0 0,0 0 0,0-1 0,0 1 0,0 0 0,0 0 0,-1 0 0,1 0 0,-1 1 0,1-1 0,-1 0 0,0 1 0,0-1 0,0 1 0,0-1 0,0 1 0,0 0 0,0 0 0,0 0 0,-4-1 0,-6-2 0,0 1 0,0 1 0,-1 0 0,1 0 0,0 1 0,-1 1 0,-22 2 0,-1 3 0,-51 13 0,22 1 0,-105 44 0,-55 44 0,216-103 0,0 1 0,0-1 0,1 2 0,-1-1 0,1 1 0,1 1 0,-13 12 0,19-19 0,0 1 0,1-1 0,-1 1 0,0-1 0,1 1 0,-1 0 0,1-1 0,-1 1 0,1-1 0,0 1 0,-1 0 0,1-1 0,0 1 0,-1 0 0,1 0 0,0-1 0,0 1 0,-1 0 0,1 0 0,0-1 0,0 1 0,0 0 0,0 0 0,0-1 0,0 1 0,0 0 0,0 0 0,1 0 0,-1-1 0,0 1 0,0 0 0,1-1 0,-1 1 0,0 0 0,1 0 0,-1-1 0,1 1 0,-1-1 0,1 1 0,-1 0 0,1-1 0,-1 1 0,1-1 0,-1 1 0,1-1 0,0 0 0,-1 1 0,1-1 0,0 1 0,0-1 0,-1 0 0,1 0 0,0 1 0,1-1 0,4 1 0,1 0 0,0 0 0,-1 0 0,1-1 0,10-1 0,29-5 0,0-2 0,0-2 0,46-17 0,-20 6 0,200-64 0,-238 75 0,1 2 0,0 1 0,62-4 0,-88 10 0,71-13-1365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18:46:51.2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750 174 24575,'-21'1'0,"-1"1"0,-24 5 0,-2 1 0,-110 12 0,-286 29 0,433-48 0,14 0 0,25-1 0,-24 0 0,674-22 0,-113 0 0,-412 19 0,244-36 0,-394 38 0,0 1 0,1-1 0,-1 1 0,0-1 0,0 0 0,0 0 0,0-1 0,0 1 0,-1-1 0,1 1 0,0-1 0,-1 0 0,1 0 0,-1 0 0,1 0 0,-1-1 0,2-2 0,-3 4 0,-1 0 0,1 0 0,-1 0 0,1 0 0,-1-1 0,0 1 0,0 0 0,1 0 0,-1 0 0,0-1 0,0 1 0,0 0 0,0 0 0,-1 0 0,1-1 0,0 1 0,-1-2 0,0 0 0,-1 0 0,1 1 0,-1-1 0,1 1 0,-1-1 0,0 1 0,0 0 0,0 0 0,-5-4 0,-6-4 0,-2 0 0,1 1 0,-1 1 0,-1 0 0,1 1 0,-1 1 0,-1 1 0,1 0 0,-1 1 0,-19-3 0,-30-1 0,-83 0 0,143 8 0,-68-2 0,0 3 0,-103 15 0,149-11 0,0 1 0,1 1 0,-1 1 0,2 2 0,-1 1 0,1 1 0,1 1 0,0 1 0,-31 23 0,-16 24 0,-73 79 0,63-58 0,35-28 0,36-40 0,0 0 0,-22 19 0,33-33 0,-1 0 0,1 0 0,-1 1 0,1-1 0,-1 0 0,1 0 0,-1 1 0,1-1 0,0 0 0,-1 1 0,1-1 0,0 0 0,-1 1 0,1-1 0,0 1 0,-1-1 0,1 1 0,0-1 0,0 1 0,0-1 0,-1 1 0,1-1 0,0 1 0,0-1 0,0 1 0,0-1 0,0 1 0,0-1 0,0 1 0,0-1 0,0 1 0,0-1 0,0 1 0,0-1 0,1 1 0,-1-1 0,0 1 0,2 0 0,-1 0 0,1 0 0,-1 0 0,1 0 0,-1-1 0,1 1 0,-1-1 0,1 1 0,0-1 0,-1 0 0,4 1 0,64-1 0,-59 0 0,7 0 0,0 0 0,-1-1 0,1-1 0,-1-1 0,0 0 0,0-1 0,0-1 0,0-1 0,0 0 0,-1-1 0,-1 0 0,1-1 0,22-17 0,-17 9 0,2 0 0,0 2 0,0 0 0,1 2 0,31-12 0,127-36 0,-151 51 0,178-46 0,244-32 0,-192 46 0,-259 40 1,0 1 0,0 0 0,0 0 0,1 0 1,-1 0-1,0 0 0,0 0 0,0 0 0,0 0 0,0 0 0,0 0 0,1 1 0,-1-1 0,0 0 0,0 1 0,1 0 0,-1 0 0,-1-1 0,0 0-1,0 1 1,0-1 0,0 1 0,0-1-1,0 1 1,0-1 0,0 1 0,0-1 0,0 0-1,0 1 1,0-1 0,0 1 0,0-1-1,0 1 1,0-1 0,0 1 0,0-1-1,-1 0 1,1 1 0,0-1 0,0 1 0,-1-1-1,1 0 1,0 1 0,0-1 0,-1 1-1,-39 39-130,31-33 56,-92 77-1810,-197 125 0,277-196 1433,-1-1 0,0-1 0,-1-1 0,-32 10-1,41-16 605,0-1-1,0 0 0,0-1 0,0 0 0,0-2 1,0 1-1,-1-2 0,-26-4 0,37 4-20,0 1 0,1-1 0,-1-1 0,0 1 0,1-1 0,0 1 0,-1-1 0,1 0 0,0 0 0,0 0 0,0-1 0,0 1 0,-3-4 0,5 5-75,0 0 1,0 0-1,1-1 1,-1 1-1,0 0 1,1 0-1,-1-1 1,1 1-1,-1-1 0,1 1 1,0-1-1,-1 1 1,1 0-1,0-1 1,0 1-1,0-1 1,0 1-1,0-1 0,1 1 1,-1-1-1,0 1 1,1 0-1,-1-1 1,1 1-1,-1-1 1,1 1-1,-1 0 1,1 0-1,0-1 0,0 1 1,0 0-1,0 0 1,0 0-1,0 0 1,2-1-1,4-5 11,0 1 0,1 1 0,0-1 1,0 1-1,0 1 0,1-1 0,0 2 0,10-4 0,81-21 202,-68 21-251,14-2-19,0 3 0,0 1 0,91 4 0,23-2 0,-38-17 0,-81 12 0,50-4 0,-78 12 0,0-1 0,0-1 0,0 0 0,-1-1 0,22-8 0,-29 9 0,1-1 0,-1 1 0,0-2 0,1 1 0,-2-1 0,1 1 0,0-1 0,-1 0 0,1-1 0,-1 1 0,-1-1 0,1 0 0,-1 0 0,5-7 0,1-11 20,0-1-1,-1 0 1,-1 0 0,-1-1-1,3-39 1,4-12-1503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cs-CZ"/>
              <a:t>18-Dec-2024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B. Elad, “Linux Statistics 2022 - Market Share, Usage Data and Facts,” Enterprise Apps Today, Jul. 12, 2022. https://www.enterpriseappstoday.com/stats/linux-statistics.html</a:t>
            </a:r>
          </a:p>
          <a:p>
            <a:r>
              <a:rPr lang="en-US"/>
              <a:t>‌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B. Elad, “Linux Statistics 2022 - Market Share, Usage Data and Facts,” Enterprise Apps Today, Jul. 12, 2022. https://www.enterpriseappstoday.com/stats/linux-statistics.html</a:t>
            </a:r>
          </a:p>
          <a:p>
            <a:r>
              <a:rPr lang="en-US"/>
              <a:t>‌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B. Elad, “Linux Statistics 2022 - Market Share, Usage Data and Facts,” Enterprise Apps Today, Jul. 12, 2022. https://www.enterpriseappstoday.com/stats/linux-statistics.html</a:t>
            </a:r>
          </a:p>
          <a:p>
            <a:r>
              <a:rPr lang="en-US"/>
              <a:t>‌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B. Elad, “Linux Statistics 2022 - Market Share, Usage Data and Facts,” Enterprise Apps Today, Jul. 12, 2022. https://www.enterpriseappstoday.com/stats/linux-statistics.html</a:t>
            </a:r>
          </a:p>
          <a:p>
            <a:r>
              <a:rPr lang="en-US"/>
              <a:t>‌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B. Elad, “Linux Statistics 2022 - Market Share, Usage Data and Facts,” Enterprise Apps Today, Jul. 12, 2022. https://www.enterpriseappstoday.com/stats/linux-statistics.html</a:t>
            </a:r>
          </a:p>
          <a:p>
            <a:r>
              <a:rPr lang="en-US"/>
              <a:t>‌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B. Elad, “Linux Statistics 2022 - Market Share, Usage Data and Facts,” Enterprise Apps Today, Jul. 12, 2022. https://www.enterpriseappstoday.com/stats/linux-statistics.html</a:t>
            </a:r>
          </a:p>
          <a:p>
            <a:r>
              <a:rPr lang="en-US"/>
              <a:t>‌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B. Elad, “Linux Statistics 2022 - Market Share, Usage Data and Facts,” Enterprise Apps Today, Jul. 12, 2022. https://www.enterpriseappstoday.com/stats/linux-statistics.html</a:t>
            </a:r>
          </a:p>
          <a:p>
            <a:r>
              <a:rPr lang="en-US"/>
              <a:t>‌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18-Dec-24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18-Dec-24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18-Dec-24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18-Dec-24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18-Dec-24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18-Dec-24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18-Dec-24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18-Dec-24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18-Dec-24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18-Dec-24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18-Dec-24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18-Dec-24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customXml" Target="../ink/ink1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customXml" Target="../ink/ink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riaDB" TargetMode="External"/><Relationship Id="rId2" Type="http://schemas.openxmlformats.org/officeDocument/2006/relationships/hyperlink" Target="https://en.wikipedia.org/wiki/Red_Hat_Enterprise_Linux#RHEL_7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MySQ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596393" y="-4588885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53F3">
                      <a:alpha val="12000"/>
                    </a:srgbClr>
                  </a:gs>
                  <a:gs pos="100000">
                    <a:srgbClr val="0B0088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493153" y="4532613"/>
            <a:ext cx="10994424" cy="109944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53F3">
                      <a:alpha val="12000"/>
                    </a:srgbClr>
                  </a:gs>
                  <a:gs pos="100000">
                    <a:srgbClr val="0B0088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078409" y="6151598"/>
            <a:ext cx="6131182" cy="946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2"/>
              </a:lnSpc>
              <a:spcBef>
                <a:spcPct val="0"/>
              </a:spcBef>
            </a:pPr>
            <a:r>
              <a:rPr lang="en-US" sz="5501" i="1" spc="308">
                <a:solidFill>
                  <a:srgbClr val="191919"/>
                </a:solidFill>
                <a:latin typeface="Gotham Italics"/>
                <a:ea typeface="Gotham Italics"/>
                <a:cs typeface="Gotham Italics"/>
                <a:sym typeface="Gotham Italics"/>
              </a:rPr>
              <a:t>Group: 6</a:t>
            </a:r>
          </a:p>
        </p:txBody>
      </p:sp>
      <p:sp>
        <p:nvSpPr>
          <p:cNvPr id="9" name="Freeform 9"/>
          <p:cNvSpPr/>
          <p:nvPr/>
        </p:nvSpPr>
        <p:spPr>
          <a:xfrm>
            <a:off x="-2083156" y="0"/>
            <a:ext cx="4651379" cy="3086824"/>
          </a:xfrm>
          <a:custGeom>
            <a:avLst/>
            <a:gdLst/>
            <a:ahLst/>
            <a:cxnLst/>
            <a:rect l="l" t="t" r="r" b="b"/>
            <a:pathLst>
              <a:path w="4651379" h="3086824">
                <a:moveTo>
                  <a:pt x="0" y="0"/>
                </a:moveTo>
                <a:lnTo>
                  <a:pt x="4651379" y="0"/>
                </a:lnTo>
                <a:lnTo>
                  <a:pt x="4651379" y="3086824"/>
                </a:lnTo>
                <a:lnTo>
                  <a:pt x="0" y="308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338986" y="8043475"/>
            <a:ext cx="4651379" cy="3086824"/>
          </a:xfrm>
          <a:custGeom>
            <a:avLst/>
            <a:gdLst/>
            <a:ahLst/>
            <a:cxnLst/>
            <a:rect l="l" t="t" r="r" b="b"/>
            <a:pathLst>
              <a:path w="4651379" h="3086824">
                <a:moveTo>
                  <a:pt x="0" y="0"/>
                </a:moveTo>
                <a:lnTo>
                  <a:pt x="4651379" y="0"/>
                </a:lnTo>
                <a:lnTo>
                  <a:pt x="4651379" y="3086824"/>
                </a:lnTo>
                <a:lnTo>
                  <a:pt x="0" y="308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-659147" y="9258300"/>
            <a:ext cx="8446777" cy="1543050"/>
            <a:chOff x="0" y="0"/>
            <a:chExt cx="2224665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24666" cy="406400"/>
            </a:xfrm>
            <a:custGeom>
              <a:avLst/>
              <a:gdLst/>
              <a:ahLst/>
              <a:cxnLst/>
              <a:rect l="l" t="t" r="r" b="b"/>
              <a:pathLst>
                <a:path w="2224666" h="406400">
                  <a:moveTo>
                    <a:pt x="46744" y="0"/>
                  </a:moveTo>
                  <a:lnTo>
                    <a:pt x="2177921" y="0"/>
                  </a:lnTo>
                  <a:cubicBezTo>
                    <a:pt x="2203737" y="0"/>
                    <a:pt x="2224666" y="20928"/>
                    <a:pt x="2224666" y="46744"/>
                  </a:cubicBezTo>
                  <a:lnTo>
                    <a:pt x="2224666" y="359656"/>
                  </a:lnTo>
                  <a:cubicBezTo>
                    <a:pt x="2224666" y="385472"/>
                    <a:pt x="2203737" y="406400"/>
                    <a:pt x="2177921" y="406400"/>
                  </a:cubicBezTo>
                  <a:lnTo>
                    <a:pt x="46744" y="406400"/>
                  </a:lnTo>
                  <a:cubicBezTo>
                    <a:pt x="20928" y="406400"/>
                    <a:pt x="0" y="385472"/>
                    <a:pt x="0" y="359656"/>
                  </a:cubicBezTo>
                  <a:lnTo>
                    <a:pt x="0" y="46744"/>
                  </a:lnTo>
                  <a:cubicBezTo>
                    <a:pt x="0" y="20928"/>
                    <a:pt x="20928" y="0"/>
                    <a:pt x="467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3F3">
                    <a:alpha val="100000"/>
                  </a:srgbClr>
                </a:gs>
                <a:gs pos="100000">
                  <a:srgbClr val="0B008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22466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859842" y="-514350"/>
            <a:ext cx="8446777" cy="1543050"/>
            <a:chOff x="0" y="0"/>
            <a:chExt cx="2224665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24666" cy="406400"/>
            </a:xfrm>
            <a:custGeom>
              <a:avLst/>
              <a:gdLst/>
              <a:ahLst/>
              <a:cxnLst/>
              <a:rect l="l" t="t" r="r" b="b"/>
              <a:pathLst>
                <a:path w="2224666" h="406400">
                  <a:moveTo>
                    <a:pt x="46744" y="0"/>
                  </a:moveTo>
                  <a:lnTo>
                    <a:pt x="2177921" y="0"/>
                  </a:lnTo>
                  <a:cubicBezTo>
                    <a:pt x="2203737" y="0"/>
                    <a:pt x="2224666" y="20928"/>
                    <a:pt x="2224666" y="46744"/>
                  </a:cubicBezTo>
                  <a:lnTo>
                    <a:pt x="2224666" y="359656"/>
                  </a:lnTo>
                  <a:cubicBezTo>
                    <a:pt x="2224666" y="385472"/>
                    <a:pt x="2203737" y="406400"/>
                    <a:pt x="2177921" y="406400"/>
                  </a:cubicBezTo>
                  <a:lnTo>
                    <a:pt x="46744" y="406400"/>
                  </a:lnTo>
                  <a:cubicBezTo>
                    <a:pt x="20928" y="406400"/>
                    <a:pt x="0" y="385472"/>
                    <a:pt x="0" y="359656"/>
                  </a:cubicBezTo>
                  <a:lnTo>
                    <a:pt x="0" y="46744"/>
                  </a:lnTo>
                  <a:cubicBezTo>
                    <a:pt x="0" y="20928"/>
                    <a:pt x="20928" y="0"/>
                    <a:pt x="467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3F3">
                    <a:alpha val="100000"/>
                  </a:srgbClr>
                </a:gs>
                <a:gs pos="100000">
                  <a:srgbClr val="0B008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22466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8141548" y="1543412"/>
            <a:ext cx="2004904" cy="2140467"/>
          </a:xfrm>
          <a:custGeom>
            <a:avLst/>
            <a:gdLst/>
            <a:ahLst/>
            <a:cxnLst/>
            <a:rect l="l" t="t" r="r" b="b"/>
            <a:pathLst>
              <a:path w="2004904" h="2140467">
                <a:moveTo>
                  <a:pt x="0" y="0"/>
                </a:moveTo>
                <a:lnTo>
                  <a:pt x="2004904" y="0"/>
                </a:lnTo>
                <a:lnTo>
                  <a:pt x="2004904" y="2140467"/>
                </a:lnTo>
                <a:lnTo>
                  <a:pt x="0" y="21404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5082387" y="4198229"/>
            <a:ext cx="8123225" cy="1553319"/>
            <a:chOff x="0" y="0"/>
            <a:chExt cx="10830967" cy="207109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830967" cy="2071092"/>
            </a:xfrm>
            <a:custGeom>
              <a:avLst/>
              <a:gdLst/>
              <a:ahLst/>
              <a:cxnLst/>
              <a:rect l="l" t="t" r="r" b="b"/>
              <a:pathLst>
                <a:path w="10830967" h="2071092">
                  <a:moveTo>
                    <a:pt x="0" y="0"/>
                  </a:moveTo>
                  <a:lnTo>
                    <a:pt x="10830967" y="0"/>
                  </a:lnTo>
                  <a:lnTo>
                    <a:pt x="10830967" y="2071092"/>
                  </a:lnTo>
                  <a:lnTo>
                    <a:pt x="0" y="2071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367304" y="7578655"/>
            <a:ext cx="1124672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191919"/>
                </a:solidFill>
                <a:latin typeface="Roca One"/>
                <a:ea typeface="Roca One"/>
                <a:cs typeface="Roca One"/>
                <a:sym typeface="Roca One"/>
              </a:rPr>
              <a:t>Submitted to: </a:t>
            </a:r>
            <a:r>
              <a:rPr lang="en-US" sz="3199" b="1" dirty="0">
                <a:solidFill>
                  <a:srgbClr val="191919"/>
                </a:solidFill>
                <a:latin typeface="Roca One Bold"/>
                <a:ea typeface="Roca One Bold"/>
                <a:cs typeface="Roca One Bold"/>
                <a:sym typeface="Roca One Bold"/>
              </a:rPr>
              <a:t>Lec. Nazneen Akhter, Lec. Rumana Yasmin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07842" y="-1797460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905455" y="2656032"/>
            <a:ext cx="373607" cy="37360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315313" y="4180490"/>
            <a:ext cx="373607" cy="37360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944228" y="7402839"/>
            <a:ext cx="373607" cy="37360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309460" y="5760481"/>
            <a:ext cx="373607" cy="37360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8463793" y="464120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8879857" y="231751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8879857" y="4241038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8608851" y="6122708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7874077" y="8004377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218113" y="2656032"/>
            <a:ext cx="6852395" cy="5139296"/>
          </a:xfrm>
          <a:custGeom>
            <a:avLst/>
            <a:gdLst/>
            <a:ahLst/>
            <a:cxnLst/>
            <a:rect l="l" t="t" r="r" b="b"/>
            <a:pathLst>
              <a:path w="6852395" h="5139296">
                <a:moveTo>
                  <a:pt x="0" y="0"/>
                </a:moveTo>
                <a:lnTo>
                  <a:pt x="6852395" y="0"/>
                </a:lnTo>
                <a:lnTo>
                  <a:pt x="6852395" y="5139296"/>
                </a:lnTo>
                <a:lnTo>
                  <a:pt x="0" y="5139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627629" y="1022210"/>
            <a:ext cx="6033363" cy="966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13"/>
              </a:lnSpc>
              <a:spcBef>
                <a:spcPct val="0"/>
              </a:spcBef>
            </a:pPr>
            <a:r>
              <a:rPr lang="en-US" sz="5080" b="1">
                <a:solidFill>
                  <a:srgbClr val="FDFDF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FEATURES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608851" y="734319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635105" y="2259922"/>
            <a:ext cx="7544776" cy="1666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5"/>
              </a:lnSpc>
            </a:pPr>
            <a:r>
              <a:rPr lang="en-US" sz="3361" b="1" spc="-67">
                <a:solidFill>
                  <a:srgbClr val="145DA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Providing Cutting-Edge Software:</a:t>
            </a:r>
          </a:p>
          <a:p>
            <a:pPr algn="just">
              <a:lnSpc>
                <a:spcPts val="2688"/>
              </a:lnSpc>
            </a:pPr>
            <a:r>
              <a:rPr lang="en-US" sz="1920" spc="-38">
                <a:solidFill>
                  <a:srgbClr val="145D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updates every six months, and there is no LTS version, so you always get the most recent updates, and the most recent version is always the flagship edition.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024915" y="2579832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024915" y="4502411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708826" y="6354269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388979" y="8080169"/>
            <a:ext cx="8392459" cy="1962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5"/>
              </a:lnSpc>
            </a:pPr>
            <a:r>
              <a:rPr lang="en-US" sz="2982" b="1" spc="-59">
                <a:solidFill>
                  <a:srgbClr val="145DA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SELinux (Security-Enhanced Linux):</a:t>
            </a:r>
          </a:p>
          <a:p>
            <a:pPr algn="l">
              <a:lnSpc>
                <a:spcPts val="3475"/>
              </a:lnSpc>
            </a:pPr>
            <a:r>
              <a:rPr lang="en-US" sz="2482" spc="-49">
                <a:solidFill>
                  <a:srgbClr val="145D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Security-Enhanced Linux) is enforced by default, providing mandatory access control (MAC)</a:t>
            </a:r>
          </a:p>
          <a:p>
            <a:pPr algn="l">
              <a:lnSpc>
                <a:spcPts val="4175"/>
              </a:lnSpc>
            </a:pPr>
            <a:endParaRPr lang="en-US" sz="2482" spc="-49">
              <a:solidFill>
                <a:srgbClr val="145D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996698" y="8217902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05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101107" y="361841"/>
            <a:ext cx="7790115" cy="172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67"/>
              </a:lnSpc>
            </a:pPr>
            <a:r>
              <a:rPr lang="en-US" sz="3333" b="1" u="none" strike="noStrike" spc="-66">
                <a:solidFill>
                  <a:srgbClr val="145DA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Ships With Stock GNOME:</a:t>
            </a:r>
            <a:r>
              <a:rPr lang="en-US" sz="3333" u="none" strike="noStrike" spc="-66">
                <a:solidFill>
                  <a:srgbClr val="145D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algn="just">
              <a:lnSpc>
                <a:spcPts val="2877"/>
              </a:lnSpc>
            </a:pPr>
            <a:r>
              <a:rPr lang="en-US" sz="2055" u="none" strike="noStrike" spc="-41">
                <a:solidFill>
                  <a:srgbClr val="145D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Fedora appeals to users who prefer the familiarity of GNOME while still offering some extra features by keeping this mostly stock configuration</a:t>
            </a:r>
          </a:p>
          <a:p>
            <a:pPr algn="just">
              <a:lnSpc>
                <a:spcPts val="2727"/>
              </a:lnSpc>
            </a:pPr>
            <a:endParaRPr lang="en-US" sz="2055" u="none" strike="noStrike" spc="-41">
              <a:solidFill>
                <a:srgbClr val="145D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495049" y="4178434"/>
            <a:ext cx="7719744" cy="140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1"/>
              </a:lnSpc>
            </a:pPr>
            <a:r>
              <a:rPr lang="en-US" sz="3465" b="1" spc="-69">
                <a:solidFill>
                  <a:srgbClr val="145DA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Package Management:</a:t>
            </a:r>
          </a:p>
          <a:p>
            <a:pPr algn="just">
              <a:lnSpc>
                <a:spcPts val="2931"/>
              </a:lnSpc>
            </a:pPr>
            <a:r>
              <a:rPr lang="en-US" sz="2094" spc="-41">
                <a:solidFill>
                  <a:srgbClr val="145D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the RPM( Red Hat Package Manager) Package Management System. It uses Delta RPM to install the packages.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15407" y="6017719"/>
            <a:ext cx="7868635" cy="2152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1"/>
              </a:lnSpc>
            </a:pPr>
            <a:r>
              <a:rPr lang="en-US" sz="3029" b="1" spc="-60">
                <a:solidFill>
                  <a:srgbClr val="145DA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Modularity in Software Stacks:</a:t>
            </a:r>
          </a:p>
          <a:p>
            <a:pPr algn="l">
              <a:lnSpc>
                <a:spcPts val="3121"/>
              </a:lnSpc>
            </a:pPr>
            <a:r>
              <a:rPr lang="en-US" sz="2229" spc="-44">
                <a:solidFill>
                  <a:srgbClr val="145D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Implements modular repositories, allowing users to choose between different versions of software stacks like Node.js, Python, and Prent versions of the same software.</a:t>
            </a:r>
          </a:p>
          <a:p>
            <a:pPr algn="l">
              <a:lnSpc>
                <a:spcPts val="3121"/>
              </a:lnSpc>
            </a:pPr>
            <a:endParaRPr lang="en-US" sz="2229" spc="-44">
              <a:solidFill>
                <a:srgbClr val="145D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569E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id="42" name="Date Placeholder 18">
            <a:extLst>
              <a:ext uri="{FF2B5EF4-FFF2-40B4-BE49-F238E27FC236}">
                <a16:creationId xmlns:a16="http://schemas.microsoft.com/office/drawing/2014/main" id="{F63936AD-44EC-A8B5-6443-46836C1A2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08788" y="9639300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>
            <a:off x="5555171" y="7588136"/>
            <a:ext cx="11704129" cy="1885078"/>
            <a:chOff x="0" y="0"/>
            <a:chExt cx="5945061" cy="99932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945061" cy="999327"/>
            </a:xfrm>
            <a:custGeom>
              <a:avLst/>
              <a:gdLst/>
              <a:ahLst/>
              <a:cxnLst/>
              <a:rect l="l" t="t" r="r" b="b"/>
              <a:pathLst>
                <a:path w="5945061" h="999327">
                  <a:moveTo>
                    <a:pt x="33735" y="0"/>
                  </a:moveTo>
                  <a:lnTo>
                    <a:pt x="5911326" y="0"/>
                  </a:lnTo>
                  <a:cubicBezTo>
                    <a:pt x="5920273" y="0"/>
                    <a:pt x="5928854" y="3554"/>
                    <a:pt x="5935180" y="9881"/>
                  </a:cubicBezTo>
                  <a:cubicBezTo>
                    <a:pt x="5941507" y="16207"/>
                    <a:pt x="5945061" y="24788"/>
                    <a:pt x="5945061" y="33735"/>
                  </a:cubicBezTo>
                  <a:lnTo>
                    <a:pt x="5945061" y="965592"/>
                  </a:lnTo>
                  <a:cubicBezTo>
                    <a:pt x="5945061" y="974539"/>
                    <a:pt x="5941507" y="983120"/>
                    <a:pt x="5935180" y="989446"/>
                  </a:cubicBezTo>
                  <a:cubicBezTo>
                    <a:pt x="5928854" y="995773"/>
                    <a:pt x="5920273" y="999327"/>
                    <a:pt x="5911326" y="999327"/>
                  </a:cubicBezTo>
                  <a:lnTo>
                    <a:pt x="33735" y="999327"/>
                  </a:lnTo>
                  <a:cubicBezTo>
                    <a:pt x="24788" y="999327"/>
                    <a:pt x="16207" y="995773"/>
                    <a:pt x="9881" y="989446"/>
                  </a:cubicBezTo>
                  <a:cubicBezTo>
                    <a:pt x="3554" y="983120"/>
                    <a:pt x="0" y="974539"/>
                    <a:pt x="0" y="965592"/>
                  </a:cubicBezTo>
                  <a:lnTo>
                    <a:pt x="0" y="33735"/>
                  </a:lnTo>
                  <a:cubicBezTo>
                    <a:pt x="0" y="24788"/>
                    <a:pt x="3554" y="16207"/>
                    <a:pt x="9881" y="9881"/>
                  </a:cubicBezTo>
                  <a:cubicBezTo>
                    <a:pt x="16207" y="3554"/>
                    <a:pt x="24788" y="0"/>
                    <a:pt x="33735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5945061" cy="1037427"/>
            </a:xfrm>
            <a:prstGeom prst="rect">
              <a:avLst/>
            </a:prstGeom>
          </p:spPr>
          <p:txBody>
            <a:bodyPr lIns="38259" tIns="38259" rIns="38259" bIns="3825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 rot="-5400000">
            <a:off x="3708550" y="2582416"/>
            <a:ext cx="2168709" cy="1897620"/>
            <a:chOff x="0" y="0"/>
            <a:chExt cx="812800" cy="711200"/>
          </a:xfrm>
        </p:grpSpPr>
        <p:sp>
          <p:nvSpPr>
            <p:cNvPr id="3" name="Freeform 3"/>
            <p:cNvSpPr/>
            <p:nvPr/>
          </p:nvSpPr>
          <p:spPr>
            <a:xfrm>
              <a:off x="46356" y="68365"/>
              <a:ext cx="720087" cy="642835"/>
            </a:xfrm>
            <a:custGeom>
              <a:avLst/>
              <a:gdLst/>
              <a:ahLst/>
              <a:cxnLst/>
              <a:rect l="l" t="t" r="r" b="b"/>
              <a:pathLst>
                <a:path w="720087" h="642835">
                  <a:moveTo>
                    <a:pt x="418491" y="33918"/>
                  </a:moveTo>
                  <a:lnTo>
                    <a:pt x="707997" y="540552"/>
                  </a:lnTo>
                  <a:cubicBezTo>
                    <a:pt x="720088" y="561711"/>
                    <a:pt x="720001" y="587707"/>
                    <a:pt x="707769" y="608784"/>
                  </a:cubicBezTo>
                  <a:cubicBezTo>
                    <a:pt x="695537" y="629862"/>
                    <a:pt x="673010" y="642835"/>
                    <a:pt x="648640" y="642835"/>
                  </a:cubicBezTo>
                  <a:lnTo>
                    <a:pt x="71448" y="642835"/>
                  </a:lnTo>
                  <a:cubicBezTo>
                    <a:pt x="47078" y="642835"/>
                    <a:pt x="24551" y="629862"/>
                    <a:pt x="12319" y="608784"/>
                  </a:cubicBezTo>
                  <a:cubicBezTo>
                    <a:pt x="87" y="587707"/>
                    <a:pt x="0" y="561711"/>
                    <a:pt x="12091" y="540552"/>
                  </a:cubicBezTo>
                  <a:lnTo>
                    <a:pt x="301597" y="33918"/>
                  </a:lnTo>
                  <a:cubicBezTo>
                    <a:pt x="313582" y="12944"/>
                    <a:pt x="335887" y="0"/>
                    <a:pt x="360044" y="0"/>
                  </a:cubicBezTo>
                  <a:cubicBezTo>
                    <a:pt x="384201" y="0"/>
                    <a:pt x="406506" y="12944"/>
                    <a:pt x="418491" y="33918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36742" y="2506187"/>
            <a:ext cx="1892495" cy="1892495"/>
            <a:chOff x="0" y="0"/>
            <a:chExt cx="2523327" cy="252332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523327" cy="2523327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294670" y="294670"/>
              <a:ext cx="1933987" cy="1933987"/>
            </a:xfrm>
            <a:custGeom>
              <a:avLst/>
              <a:gdLst/>
              <a:ahLst/>
              <a:cxnLst/>
              <a:rect l="l" t="t" r="r" b="b"/>
              <a:pathLst>
                <a:path w="1933987" h="1933987">
                  <a:moveTo>
                    <a:pt x="0" y="0"/>
                  </a:moveTo>
                  <a:lnTo>
                    <a:pt x="1933987" y="0"/>
                  </a:lnTo>
                  <a:lnTo>
                    <a:pt x="1933987" y="1933987"/>
                  </a:lnTo>
                  <a:lnTo>
                    <a:pt x="0" y="1933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546133" y="2531270"/>
            <a:ext cx="11713167" cy="1980045"/>
            <a:chOff x="0" y="0"/>
            <a:chExt cx="15617556" cy="2640061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5617556" cy="2640061"/>
              <a:chOff x="0" y="0"/>
              <a:chExt cx="4096172" cy="69243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4096172" cy="692435"/>
              </a:xfrm>
              <a:custGeom>
                <a:avLst/>
                <a:gdLst/>
                <a:ahLst/>
                <a:cxnLst/>
                <a:rect l="l" t="t" r="r" b="b"/>
                <a:pathLst>
                  <a:path w="4096172" h="692435">
                    <a:moveTo>
                      <a:pt x="25387" y="0"/>
                    </a:moveTo>
                    <a:lnTo>
                      <a:pt x="4070784" y="0"/>
                    </a:lnTo>
                    <a:cubicBezTo>
                      <a:pt x="4077518" y="0"/>
                      <a:pt x="4083975" y="2675"/>
                      <a:pt x="4088736" y="7436"/>
                    </a:cubicBezTo>
                    <a:cubicBezTo>
                      <a:pt x="4093497" y="12197"/>
                      <a:pt x="4096172" y="18654"/>
                      <a:pt x="4096172" y="25387"/>
                    </a:cubicBezTo>
                    <a:lnTo>
                      <a:pt x="4096172" y="667048"/>
                    </a:lnTo>
                    <a:cubicBezTo>
                      <a:pt x="4096172" y="673781"/>
                      <a:pt x="4093497" y="680238"/>
                      <a:pt x="4088736" y="684999"/>
                    </a:cubicBezTo>
                    <a:cubicBezTo>
                      <a:pt x="4083975" y="689760"/>
                      <a:pt x="4077518" y="692435"/>
                      <a:pt x="4070784" y="692435"/>
                    </a:cubicBezTo>
                    <a:lnTo>
                      <a:pt x="25387" y="692435"/>
                    </a:lnTo>
                    <a:cubicBezTo>
                      <a:pt x="18654" y="692435"/>
                      <a:pt x="12197" y="689760"/>
                      <a:pt x="7436" y="684999"/>
                    </a:cubicBezTo>
                    <a:cubicBezTo>
                      <a:pt x="2675" y="680238"/>
                      <a:pt x="0" y="673781"/>
                      <a:pt x="0" y="667048"/>
                    </a:cubicBezTo>
                    <a:lnTo>
                      <a:pt x="0" y="25387"/>
                    </a:lnTo>
                    <a:cubicBezTo>
                      <a:pt x="0" y="18654"/>
                      <a:pt x="2675" y="12197"/>
                      <a:pt x="7436" y="7436"/>
                    </a:cubicBezTo>
                    <a:cubicBezTo>
                      <a:pt x="12197" y="2675"/>
                      <a:pt x="18654" y="0"/>
                      <a:pt x="25387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4096172" cy="7305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463645" y="301188"/>
              <a:ext cx="14690267" cy="1971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57"/>
                </a:lnSpc>
                <a:spcBef>
                  <a:spcPct val="0"/>
                </a:spcBef>
              </a:pPr>
              <a:r>
                <a:rPr lang="en-US" sz="3469" b="1" i="1" dirty="0">
                  <a:solidFill>
                    <a:srgbClr val="FFFFFF"/>
                  </a:solidFill>
                  <a:latin typeface="Roca One Bold Italics"/>
                  <a:ea typeface="Roca One Bold Italics"/>
                  <a:cs typeface="Roca One Bold Italics"/>
                  <a:sym typeface="Roca One Bold Italics"/>
                </a:rPr>
                <a:t>Community-Led Development</a:t>
              </a:r>
            </a:p>
            <a:p>
              <a:pPr algn="just">
                <a:lnSpc>
                  <a:spcPts val="3597"/>
                </a:lnSpc>
                <a:spcBef>
                  <a:spcPct val="0"/>
                </a:spcBef>
              </a:pPr>
              <a:r>
                <a:rPr lang="en-US" sz="256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Supported by Red Hat and the open-source community, Fedora focuses on collaborative innovation.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3803847" y="5064665"/>
            <a:ext cx="2168709" cy="1897620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46356" y="68365"/>
              <a:ext cx="720087" cy="642835"/>
            </a:xfrm>
            <a:custGeom>
              <a:avLst/>
              <a:gdLst/>
              <a:ahLst/>
              <a:cxnLst/>
              <a:rect l="l" t="t" r="r" b="b"/>
              <a:pathLst>
                <a:path w="720087" h="642835">
                  <a:moveTo>
                    <a:pt x="418491" y="33918"/>
                  </a:moveTo>
                  <a:lnTo>
                    <a:pt x="707997" y="540552"/>
                  </a:lnTo>
                  <a:cubicBezTo>
                    <a:pt x="720088" y="561711"/>
                    <a:pt x="720001" y="587707"/>
                    <a:pt x="707769" y="608784"/>
                  </a:cubicBezTo>
                  <a:cubicBezTo>
                    <a:pt x="695537" y="629862"/>
                    <a:pt x="673010" y="642835"/>
                    <a:pt x="648640" y="642835"/>
                  </a:cubicBezTo>
                  <a:lnTo>
                    <a:pt x="71448" y="642835"/>
                  </a:lnTo>
                  <a:cubicBezTo>
                    <a:pt x="47078" y="642835"/>
                    <a:pt x="24551" y="629862"/>
                    <a:pt x="12319" y="608784"/>
                  </a:cubicBezTo>
                  <a:cubicBezTo>
                    <a:pt x="87" y="587707"/>
                    <a:pt x="0" y="561711"/>
                    <a:pt x="12091" y="540552"/>
                  </a:cubicBezTo>
                  <a:lnTo>
                    <a:pt x="301597" y="33918"/>
                  </a:lnTo>
                  <a:cubicBezTo>
                    <a:pt x="313582" y="12944"/>
                    <a:pt x="335887" y="0"/>
                    <a:pt x="360044" y="0"/>
                  </a:cubicBezTo>
                  <a:cubicBezTo>
                    <a:pt x="384201" y="0"/>
                    <a:pt x="406506" y="12944"/>
                    <a:pt x="418491" y="33918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546133" y="5054312"/>
            <a:ext cx="11713167" cy="1905002"/>
            <a:chOff x="0" y="0"/>
            <a:chExt cx="4096172" cy="68621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96172" cy="686217"/>
            </a:xfrm>
            <a:custGeom>
              <a:avLst/>
              <a:gdLst/>
              <a:ahLst/>
              <a:cxnLst/>
              <a:rect l="l" t="t" r="r" b="b"/>
              <a:pathLst>
                <a:path w="4096172" h="686217">
                  <a:moveTo>
                    <a:pt x="25387" y="0"/>
                  </a:moveTo>
                  <a:lnTo>
                    <a:pt x="4070784" y="0"/>
                  </a:lnTo>
                  <a:cubicBezTo>
                    <a:pt x="4077518" y="0"/>
                    <a:pt x="4083975" y="2675"/>
                    <a:pt x="4088736" y="7436"/>
                  </a:cubicBezTo>
                  <a:cubicBezTo>
                    <a:pt x="4093497" y="12197"/>
                    <a:pt x="4096172" y="18654"/>
                    <a:pt x="4096172" y="25387"/>
                  </a:cubicBezTo>
                  <a:lnTo>
                    <a:pt x="4096172" y="660830"/>
                  </a:lnTo>
                  <a:cubicBezTo>
                    <a:pt x="4096172" y="667563"/>
                    <a:pt x="4093497" y="674020"/>
                    <a:pt x="4088736" y="678781"/>
                  </a:cubicBezTo>
                  <a:cubicBezTo>
                    <a:pt x="4083975" y="683542"/>
                    <a:pt x="4077518" y="686217"/>
                    <a:pt x="4070784" y="686217"/>
                  </a:cubicBezTo>
                  <a:lnTo>
                    <a:pt x="25387" y="686217"/>
                  </a:lnTo>
                  <a:cubicBezTo>
                    <a:pt x="18654" y="686217"/>
                    <a:pt x="12197" y="683542"/>
                    <a:pt x="7436" y="678781"/>
                  </a:cubicBezTo>
                  <a:cubicBezTo>
                    <a:pt x="2675" y="674020"/>
                    <a:pt x="0" y="667563"/>
                    <a:pt x="0" y="660830"/>
                  </a:cubicBezTo>
                  <a:lnTo>
                    <a:pt x="0" y="25387"/>
                  </a:lnTo>
                  <a:cubicBezTo>
                    <a:pt x="0" y="18654"/>
                    <a:pt x="2675" y="12197"/>
                    <a:pt x="7436" y="7436"/>
                  </a:cubicBezTo>
                  <a:cubicBezTo>
                    <a:pt x="12197" y="2675"/>
                    <a:pt x="18654" y="0"/>
                    <a:pt x="25387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4096172" cy="724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893867" y="5222940"/>
            <a:ext cx="11017700" cy="1460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7"/>
              </a:lnSpc>
            </a:pPr>
            <a:r>
              <a:rPr lang="en-US" sz="3369" b="1" i="1" dirty="0">
                <a:solidFill>
                  <a:srgbClr val="FFFFFF"/>
                </a:solidFill>
                <a:latin typeface="Roca One Bold Italics"/>
                <a:ea typeface="Roca One Bold Italics"/>
                <a:cs typeface="Roca One Bold Italics"/>
                <a:sym typeface="Roca One Bold Italics"/>
              </a:rPr>
              <a:t>First to Adopt Technologies</a:t>
            </a:r>
          </a:p>
          <a:p>
            <a:pPr algn="just">
              <a:lnSpc>
                <a:spcPts val="3597"/>
              </a:lnSpc>
              <a:spcBef>
                <a:spcPct val="0"/>
              </a:spcBef>
            </a:pPr>
            <a:r>
              <a:rPr lang="en-US" sz="2569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In</a:t>
            </a:r>
            <a:r>
              <a:rPr lang="en-US" sz="2569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troduced Wayland and </a:t>
            </a:r>
            <a:r>
              <a:rPr lang="en-US" sz="2569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PipeWire</a:t>
            </a:r>
            <a:r>
              <a:rPr lang="en-US" sz="2569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influencing many downstream distributions.</a:t>
            </a:r>
          </a:p>
        </p:txBody>
      </p:sp>
      <p:grpSp>
        <p:nvGrpSpPr>
          <p:cNvPr id="23" name="Group 23"/>
          <p:cNvGrpSpPr/>
          <p:nvPr/>
        </p:nvGrpSpPr>
        <p:grpSpPr>
          <a:xfrm rot="-5400000">
            <a:off x="3784200" y="7673264"/>
            <a:ext cx="2210606" cy="1721466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51100" y="75360"/>
              <a:ext cx="710600" cy="635840"/>
            </a:xfrm>
            <a:custGeom>
              <a:avLst/>
              <a:gdLst/>
              <a:ahLst/>
              <a:cxnLst/>
              <a:rect l="l" t="t" r="r" b="b"/>
              <a:pathLst>
                <a:path w="710600" h="635840">
                  <a:moveTo>
                    <a:pt x="419728" y="37389"/>
                  </a:moveTo>
                  <a:lnTo>
                    <a:pt x="697272" y="523091"/>
                  </a:lnTo>
                  <a:cubicBezTo>
                    <a:pt x="710600" y="546415"/>
                    <a:pt x="710504" y="575071"/>
                    <a:pt x="697021" y="598305"/>
                  </a:cubicBezTo>
                  <a:cubicBezTo>
                    <a:pt x="683537" y="621540"/>
                    <a:pt x="658705" y="635840"/>
                    <a:pt x="631841" y="635840"/>
                  </a:cubicBezTo>
                  <a:lnTo>
                    <a:pt x="78759" y="635840"/>
                  </a:lnTo>
                  <a:cubicBezTo>
                    <a:pt x="51895" y="635840"/>
                    <a:pt x="27063" y="621540"/>
                    <a:pt x="13579" y="598305"/>
                  </a:cubicBezTo>
                  <a:cubicBezTo>
                    <a:pt x="96" y="575071"/>
                    <a:pt x="0" y="546415"/>
                    <a:pt x="13328" y="523091"/>
                  </a:cubicBezTo>
                  <a:lnTo>
                    <a:pt x="290872" y="37389"/>
                  </a:lnTo>
                  <a:cubicBezTo>
                    <a:pt x="304084" y="14269"/>
                    <a:pt x="328671" y="0"/>
                    <a:pt x="355300" y="0"/>
                  </a:cubicBezTo>
                  <a:cubicBezTo>
                    <a:pt x="381929" y="0"/>
                    <a:pt x="406516" y="14269"/>
                    <a:pt x="419728" y="37389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936742" y="5031934"/>
            <a:ext cx="1892495" cy="1892495"/>
            <a:chOff x="0" y="0"/>
            <a:chExt cx="2523327" cy="2523327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523327" cy="2523327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264430" y="228712"/>
              <a:ext cx="1994467" cy="1994467"/>
            </a:xfrm>
            <a:custGeom>
              <a:avLst/>
              <a:gdLst/>
              <a:ahLst/>
              <a:cxnLst/>
              <a:rect l="l" t="t" r="r" b="b"/>
              <a:pathLst>
                <a:path w="1994467" h="1994467">
                  <a:moveTo>
                    <a:pt x="0" y="0"/>
                  </a:moveTo>
                  <a:lnTo>
                    <a:pt x="1994467" y="0"/>
                  </a:lnTo>
                  <a:lnTo>
                    <a:pt x="1994467" y="1994467"/>
                  </a:lnTo>
                  <a:lnTo>
                    <a:pt x="0" y="1994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936742" y="7607411"/>
            <a:ext cx="1892495" cy="1892495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2389662" y="8022883"/>
            <a:ext cx="1235417" cy="1235417"/>
          </a:xfrm>
          <a:custGeom>
            <a:avLst/>
            <a:gdLst/>
            <a:ahLst/>
            <a:cxnLst/>
            <a:rect l="l" t="t" r="r" b="b"/>
            <a:pathLst>
              <a:path w="1235417" h="1235417">
                <a:moveTo>
                  <a:pt x="0" y="0"/>
                </a:moveTo>
                <a:lnTo>
                  <a:pt x="1235417" y="0"/>
                </a:lnTo>
                <a:lnTo>
                  <a:pt x="1235417" y="1235417"/>
                </a:lnTo>
                <a:lnTo>
                  <a:pt x="0" y="1235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/>
          <p:cNvSpPr txBox="1"/>
          <p:nvPr/>
        </p:nvSpPr>
        <p:spPr>
          <a:xfrm>
            <a:off x="5902636" y="7665313"/>
            <a:ext cx="11009199" cy="180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3"/>
              </a:lnSpc>
            </a:pPr>
            <a:r>
              <a:rPr lang="en-US" sz="2995" b="1" dirty="0" err="1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Btrfs</a:t>
            </a:r>
            <a:r>
              <a:rPr lang="en-US" sz="2995" b="1" dirty="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 File System</a:t>
            </a:r>
          </a:p>
          <a:p>
            <a:pPr algn="ctr">
              <a:lnSpc>
                <a:spcPts val="3422"/>
              </a:lnSpc>
              <a:spcBef>
                <a:spcPct val="0"/>
              </a:spcBef>
            </a:pPr>
            <a:r>
              <a:rPr lang="en-US" sz="244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Fedora uses the </a:t>
            </a:r>
            <a:r>
              <a:rPr lang="en-US" sz="244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Btrfs</a:t>
            </a:r>
            <a:r>
              <a:rPr lang="en-US" sz="244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file system by default, which provides advanced features like snapshot capabilities, data compression, and self-healing for enhanced system stability and storage management.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561889" y="923925"/>
            <a:ext cx="9951756" cy="903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Unique Features of Fedora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569E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  <p:sp>
        <p:nvSpPr>
          <p:cNvPr id="45" name="Date Placeholder 18">
            <a:extLst>
              <a:ext uri="{FF2B5EF4-FFF2-40B4-BE49-F238E27FC236}">
                <a16:creationId xmlns:a16="http://schemas.microsoft.com/office/drawing/2014/main" id="{752C7626-CD8E-F07A-BE8C-BAC9BB8E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08788" y="9639300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7602" y="629071"/>
            <a:ext cx="7941564" cy="8229600"/>
          </a:xfrm>
          <a:custGeom>
            <a:avLst/>
            <a:gdLst/>
            <a:ahLst/>
            <a:cxnLst/>
            <a:rect l="l" t="t" r="r" b="b"/>
            <a:pathLst>
              <a:path w="7941564" h="8229600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853870" y="4291006"/>
            <a:ext cx="10993610" cy="1533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8999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APPLICATIONS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  <p:sp>
        <p:nvSpPr>
          <p:cNvPr id="9" name="Date Placeholder 18">
            <a:extLst>
              <a:ext uri="{FF2B5EF4-FFF2-40B4-BE49-F238E27FC236}">
                <a16:creationId xmlns:a16="http://schemas.microsoft.com/office/drawing/2014/main" id="{3920DBE1-2677-F23C-BB12-64935AD8ED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08788" y="9639300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01590" y="582003"/>
            <a:ext cx="1701852" cy="1701852"/>
          </a:xfrm>
          <a:custGeom>
            <a:avLst/>
            <a:gdLst/>
            <a:ahLst/>
            <a:cxnLst/>
            <a:rect l="l" t="t" r="r" b="b"/>
            <a:pathLst>
              <a:path w="1701852" h="1701852">
                <a:moveTo>
                  <a:pt x="0" y="0"/>
                </a:moveTo>
                <a:lnTo>
                  <a:pt x="1701851" y="0"/>
                </a:lnTo>
                <a:lnTo>
                  <a:pt x="1701851" y="1701852"/>
                </a:lnTo>
                <a:lnTo>
                  <a:pt x="0" y="1701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558649" y="448794"/>
            <a:ext cx="1835061" cy="1835061"/>
          </a:xfrm>
          <a:custGeom>
            <a:avLst/>
            <a:gdLst/>
            <a:ahLst/>
            <a:cxnLst/>
            <a:rect l="l" t="t" r="r" b="b"/>
            <a:pathLst>
              <a:path w="1835061" h="1835061">
                <a:moveTo>
                  <a:pt x="0" y="0"/>
                </a:moveTo>
                <a:lnTo>
                  <a:pt x="1835061" y="0"/>
                </a:lnTo>
                <a:lnTo>
                  <a:pt x="1835061" y="1835061"/>
                </a:lnTo>
                <a:lnTo>
                  <a:pt x="0" y="18350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546574"/>
            <a:ext cx="7447631" cy="784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2"/>
              </a:lnSpc>
            </a:pPr>
            <a:r>
              <a:rPr lang="en-US" sz="4016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Software Development</a:t>
            </a:r>
          </a:p>
          <a:p>
            <a:pPr algn="ctr">
              <a:lnSpc>
                <a:spcPts val="5051"/>
              </a:lnSpc>
              <a:spcBef>
                <a:spcPct val="0"/>
              </a:spcBef>
            </a:pPr>
            <a:endParaRPr lang="en-US" sz="4016" dirty="0">
              <a:solidFill>
                <a:srgbClr val="004AAD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779015" lvl="1" indent="-389508" algn="just">
              <a:lnSpc>
                <a:spcPts val="5051"/>
              </a:lnSpc>
              <a:spcBef>
                <a:spcPct val="0"/>
              </a:spcBef>
              <a:buFont typeface="Arial"/>
              <a:buChar char="•"/>
            </a:pPr>
            <a:r>
              <a:rPr lang="en-US" sz="3608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 preferred platform for developers due to pre-installed tools </a:t>
            </a:r>
            <a:r>
              <a:rPr lang="en-US" sz="360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like GCC, </a:t>
            </a:r>
            <a:r>
              <a:rPr lang="en-US" sz="3608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Make, Python, and </a:t>
            </a:r>
            <a:r>
              <a:rPr lang="en-US" sz="3608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Podman</a:t>
            </a:r>
            <a:r>
              <a:rPr lang="en-US" sz="3608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for containerized app development.</a:t>
            </a:r>
          </a:p>
          <a:p>
            <a:pPr marL="779015" lvl="1" indent="-389508" algn="just">
              <a:lnSpc>
                <a:spcPts val="5051"/>
              </a:lnSpc>
              <a:spcBef>
                <a:spcPct val="0"/>
              </a:spcBef>
              <a:buFont typeface="Arial"/>
              <a:buChar char="•"/>
            </a:pPr>
            <a:r>
              <a:rPr lang="en-US" sz="3608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Fedora’s rolling-release model ensures access to the latest versions of libraries and programming tools.</a:t>
            </a:r>
          </a:p>
          <a:p>
            <a:pPr algn="just">
              <a:lnSpc>
                <a:spcPts val="5051"/>
              </a:lnSpc>
              <a:spcBef>
                <a:spcPct val="0"/>
              </a:spcBef>
            </a:pPr>
            <a:endParaRPr lang="en-US" sz="3608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71369" y="2546574"/>
            <a:ext cx="7009621" cy="774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2"/>
              </a:lnSpc>
            </a:pPr>
            <a:r>
              <a:rPr lang="en-US" sz="4016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Server Administration</a:t>
            </a:r>
          </a:p>
          <a:p>
            <a:pPr algn="ctr">
              <a:lnSpc>
                <a:spcPts val="5051"/>
              </a:lnSpc>
              <a:spcBef>
                <a:spcPct val="0"/>
              </a:spcBef>
            </a:pPr>
            <a:endParaRPr lang="en-US" sz="4016" dirty="0">
              <a:solidFill>
                <a:srgbClr val="004AAD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779015" lvl="1" indent="-389508" algn="just">
              <a:lnSpc>
                <a:spcPts val="5051"/>
              </a:lnSpc>
              <a:spcBef>
                <a:spcPct val="0"/>
              </a:spcBef>
              <a:buFont typeface="Arial"/>
              <a:buChar char="•"/>
            </a:pPr>
            <a:r>
              <a:rPr lang="en-US" sz="3608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Fedora Server Edition is used for web hosting, database management, and cloud-native applications.</a:t>
            </a:r>
          </a:p>
          <a:p>
            <a:pPr marL="779015" lvl="1" indent="-389508" algn="just">
              <a:lnSpc>
                <a:spcPts val="5051"/>
              </a:lnSpc>
              <a:spcBef>
                <a:spcPct val="0"/>
              </a:spcBef>
              <a:buFont typeface="Arial"/>
              <a:buChar char="•"/>
            </a:pPr>
            <a:r>
              <a:rPr lang="en-US" sz="3608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Compatible with Kubernetes, Ansible, and virtualization tools like KVM for managing scalable infrastructures.</a:t>
            </a:r>
          </a:p>
          <a:p>
            <a:pPr algn="just">
              <a:lnSpc>
                <a:spcPts val="5051"/>
              </a:lnSpc>
              <a:spcBef>
                <a:spcPct val="0"/>
              </a:spcBef>
            </a:pPr>
            <a:endParaRPr lang="en-US" sz="3608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5051"/>
              </a:lnSpc>
              <a:spcBef>
                <a:spcPct val="0"/>
              </a:spcBef>
            </a:pPr>
            <a:endParaRPr lang="en-US" sz="3608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Date Placeholder 18">
            <a:extLst>
              <a:ext uri="{FF2B5EF4-FFF2-40B4-BE49-F238E27FC236}">
                <a16:creationId xmlns:a16="http://schemas.microsoft.com/office/drawing/2014/main" id="{53142A2A-AD2A-604B-10E8-6078D76DAE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08788" y="9639300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71917" y="624797"/>
            <a:ext cx="1701012" cy="1701012"/>
          </a:xfrm>
          <a:custGeom>
            <a:avLst/>
            <a:gdLst/>
            <a:ahLst/>
            <a:cxnLst/>
            <a:rect l="l" t="t" r="r" b="b"/>
            <a:pathLst>
              <a:path w="1701012" h="1701012">
                <a:moveTo>
                  <a:pt x="0" y="0"/>
                </a:moveTo>
                <a:lnTo>
                  <a:pt x="1701012" y="0"/>
                </a:lnTo>
                <a:lnTo>
                  <a:pt x="1701012" y="1701012"/>
                </a:lnTo>
                <a:lnTo>
                  <a:pt x="0" y="1701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787524" y="510312"/>
            <a:ext cx="1929982" cy="1929982"/>
          </a:xfrm>
          <a:custGeom>
            <a:avLst/>
            <a:gdLst/>
            <a:ahLst/>
            <a:cxnLst/>
            <a:rect l="l" t="t" r="r" b="b"/>
            <a:pathLst>
              <a:path w="1929982" h="1929982">
                <a:moveTo>
                  <a:pt x="0" y="0"/>
                </a:moveTo>
                <a:lnTo>
                  <a:pt x="1929983" y="0"/>
                </a:lnTo>
                <a:lnTo>
                  <a:pt x="1929983" y="1929982"/>
                </a:lnTo>
                <a:lnTo>
                  <a:pt x="0" y="1929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546574"/>
            <a:ext cx="7447631" cy="581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2"/>
              </a:lnSpc>
            </a:pPr>
            <a:r>
              <a:rPr lang="en-US" sz="4016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Containerization &amp; DevOps</a:t>
            </a:r>
          </a:p>
          <a:p>
            <a:pPr algn="ctr">
              <a:lnSpc>
                <a:spcPts val="5051"/>
              </a:lnSpc>
              <a:spcBef>
                <a:spcPct val="0"/>
              </a:spcBef>
            </a:pPr>
            <a:endParaRPr lang="en-US" sz="4016" dirty="0">
              <a:solidFill>
                <a:srgbClr val="004AAD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779015" lvl="1" indent="-389508" algn="just">
              <a:lnSpc>
                <a:spcPts val="5051"/>
              </a:lnSpc>
              <a:spcBef>
                <a:spcPct val="0"/>
              </a:spcBef>
              <a:buFont typeface="Arial"/>
              <a:buChar char="•"/>
            </a:pPr>
            <a:r>
              <a:rPr lang="en-US" sz="3608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Podman</a:t>
            </a:r>
            <a:r>
              <a:rPr lang="en-US" sz="3608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US" sz="3608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Buildah</a:t>
            </a:r>
            <a:r>
              <a:rPr lang="en-US" sz="3608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allow users to create and manage containers securely without requiring a daemon.</a:t>
            </a:r>
          </a:p>
          <a:p>
            <a:pPr marL="779015" lvl="1" indent="-389508" algn="just">
              <a:lnSpc>
                <a:spcPts val="5051"/>
              </a:lnSpc>
              <a:spcBef>
                <a:spcPct val="0"/>
              </a:spcBef>
              <a:buFont typeface="Arial"/>
              <a:buChar char="•"/>
            </a:pPr>
            <a:r>
              <a:rPr lang="en-US" sz="3608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Used in CI/CD pipelines for software deployment and testing.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03928" y="2478580"/>
            <a:ext cx="7836990" cy="7808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2"/>
              </a:lnSpc>
            </a:pPr>
            <a:r>
              <a:rPr lang="en-US" sz="4016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Cybersecurity &amp; Network Management</a:t>
            </a:r>
          </a:p>
          <a:p>
            <a:pPr algn="ctr">
              <a:lnSpc>
                <a:spcPts val="5051"/>
              </a:lnSpc>
              <a:spcBef>
                <a:spcPct val="0"/>
              </a:spcBef>
            </a:pPr>
            <a:endParaRPr lang="en-US" sz="4016" dirty="0">
              <a:solidFill>
                <a:srgbClr val="004AAD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779015" lvl="1" indent="-389508" algn="just">
              <a:lnSpc>
                <a:spcPts val="5051"/>
              </a:lnSpc>
              <a:spcBef>
                <a:spcPct val="0"/>
              </a:spcBef>
              <a:buFont typeface="Arial"/>
              <a:buChar char="•"/>
            </a:pPr>
            <a:r>
              <a:rPr lang="en-US" sz="3608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Integrated tools like Wireshark, Nmap, and Fail2Ban for network monitoring and penetration testing.</a:t>
            </a:r>
          </a:p>
          <a:p>
            <a:pPr marL="779015" lvl="1" indent="-389508" algn="just">
              <a:lnSpc>
                <a:spcPts val="5051"/>
              </a:lnSpc>
              <a:spcBef>
                <a:spcPct val="0"/>
              </a:spcBef>
              <a:buFont typeface="Arial"/>
              <a:buChar char="•"/>
            </a:pPr>
            <a:r>
              <a:rPr lang="en-US" sz="3608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Fedora’s </a:t>
            </a:r>
            <a:r>
              <a:rPr lang="en-US" sz="3608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SELinux</a:t>
            </a:r>
            <a:r>
              <a:rPr lang="en-US" sz="3608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ensures a secure environment for experimenting with cybersecurity frameworks.</a:t>
            </a:r>
          </a:p>
          <a:p>
            <a:pPr algn="just">
              <a:lnSpc>
                <a:spcPts val="5051"/>
              </a:lnSpc>
              <a:spcBef>
                <a:spcPct val="0"/>
              </a:spcBef>
            </a:pPr>
            <a:endParaRPr lang="en-US" sz="3608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5051"/>
              </a:lnSpc>
              <a:spcBef>
                <a:spcPct val="0"/>
              </a:spcBef>
            </a:pPr>
            <a:endParaRPr lang="en-US" sz="3608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Date Placeholder 18">
            <a:extLst>
              <a:ext uri="{FF2B5EF4-FFF2-40B4-BE49-F238E27FC236}">
                <a16:creationId xmlns:a16="http://schemas.microsoft.com/office/drawing/2014/main" id="{1FF9B199-5F41-C414-001F-68FCAE8545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08788" y="9639300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94480" y="800195"/>
            <a:ext cx="1530164" cy="1530164"/>
          </a:xfrm>
          <a:custGeom>
            <a:avLst/>
            <a:gdLst/>
            <a:ahLst/>
            <a:cxnLst/>
            <a:rect l="l" t="t" r="r" b="b"/>
            <a:pathLst>
              <a:path w="1530164" h="1530164">
                <a:moveTo>
                  <a:pt x="0" y="0"/>
                </a:moveTo>
                <a:lnTo>
                  <a:pt x="1530164" y="0"/>
                </a:lnTo>
                <a:lnTo>
                  <a:pt x="1530164" y="1530164"/>
                </a:lnTo>
                <a:lnTo>
                  <a:pt x="0" y="1530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854940" y="800195"/>
            <a:ext cx="1795150" cy="1795150"/>
          </a:xfrm>
          <a:custGeom>
            <a:avLst/>
            <a:gdLst/>
            <a:ahLst/>
            <a:cxnLst/>
            <a:rect l="l" t="t" r="r" b="b"/>
            <a:pathLst>
              <a:path w="1795150" h="1795150">
                <a:moveTo>
                  <a:pt x="0" y="0"/>
                </a:moveTo>
                <a:lnTo>
                  <a:pt x="1795151" y="0"/>
                </a:lnTo>
                <a:lnTo>
                  <a:pt x="1795151" y="1795150"/>
                </a:lnTo>
                <a:lnTo>
                  <a:pt x="0" y="1795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837908"/>
            <a:ext cx="7447631" cy="453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2"/>
              </a:lnSpc>
            </a:pPr>
            <a:r>
              <a:rPr lang="en-US" sz="4016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IoT and Edge Computing</a:t>
            </a:r>
          </a:p>
          <a:p>
            <a:pPr algn="ctr">
              <a:lnSpc>
                <a:spcPts val="5051"/>
              </a:lnSpc>
              <a:spcBef>
                <a:spcPct val="0"/>
              </a:spcBef>
            </a:pPr>
            <a:endParaRPr lang="en-US" sz="4016" dirty="0">
              <a:solidFill>
                <a:srgbClr val="004AAD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779015" lvl="1" indent="-389508" algn="just">
              <a:lnSpc>
                <a:spcPts val="5051"/>
              </a:lnSpc>
              <a:spcBef>
                <a:spcPct val="0"/>
              </a:spcBef>
              <a:buFont typeface="Arial"/>
              <a:buChar char="•"/>
            </a:pPr>
            <a:r>
              <a:rPr lang="en-US" sz="3608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Fedora IoT Edition is optimized for edge devices with features like </a:t>
            </a:r>
            <a:r>
              <a:rPr lang="en-US" sz="3608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OSTree</a:t>
            </a:r>
            <a:r>
              <a:rPr lang="en-US" sz="3608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for atomic updates and </a:t>
            </a:r>
            <a:r>
              <a:rPr lang="en-US" sz="3608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Greenboot</a:t>
            </a:r>
            <a:r>
              <a:rPr lang="en-US" sz="3608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for system health checks.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22310" y="2546574"/>
            <a:ext cx="7836990" cy="581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2"/>
              </a:lnSpc>
            </a:pPr>
            <a:r>
              <a:rPr lang="en-US" sz="4016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AI and Machine Learning</a:t>
            </a:r>
          </a:p>
          <a:p>
            <a:pPr algn="ctr">
              <a:lnSpc>
                <a:spcPts val="5051"/>
              </a:lnSpc>
              <a:spcBef>
                <a:spcPct val="0"/>
              </a:spcBef>
            </a:pPr>
            <a:endParaRPr lang="en-US" sz="4016" dirty="0">
              <a:solidFill>
                <a:srgbClr val="004AAD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779015" lvl="1" indent="-389508" algn="just">
              <a:lnSpc>
                <a:spcPts val="5051"/>
              </a:lnSpc>
              <a:spcBef>
                <a:spcPct val="0"/>
              </a:spcBef>
              <a:buFont typeface="Arial"/>
              <a:buChar char="•"/>
            </a:pPr>
            <a:r>
              <a:rPr lang="en-US" sz="3608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Includes libraries and frameworks like TensorFlow, </a:t>
            </a:r>
            <a:r>
              <a:rPr lang="en-US" sz="3608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PyTorch</a:t>
            </a:r>
            <a:r>
              <a:rPr lang="en-US" sz="3608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and Scikit-learn for advanced data analytics and AI development.</a:t>
            </a:r>
          </a:p>
          <a:p>
            <a:pPr marL="779015" lvl="1" indent="-389508" algn="just">
              <a:lnSpc>
                <a:spcPts val="5051"/>
              </a:lnSpc>
              <a:spcBef>
                <a:spcPct val="0"/>
              </a:spcBef>
              <a:buFont typeface="Arial"/>
              <a:buChar char="•"/>
            </a:pPr>
            <a:r>
              <a:rPr lang="en-US" sz="3608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Supports CUDA for GPU-accelerated workloads.</a:t>
            </a:r>
          </a:p>
          <a:p>
            <a:pPr algn="just">
              <a:lnSpc>
                <a:spcPts val="5051"/>
              </a:lnSpc>
              <a:spcBef>
                <a:spcPct val="0"/>
              </a:spcBef>
            </a:pPr>
            <a:endParaRPr lang="en-US" sz="3608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Date Placeholder 18">
            <a:extLst>
              <a:ext uri="{FF2B5EF4-FFF2-40B4-BE49-F238E27FC236}">
                <a16:creationId xmlns:a16="http://schemas.microsoft.com/office/drawing/2014/main" id="{112B0F50-B7FB-0C73-4B16-D1DF36023F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08788" y="9639300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56201" y="822336"/>
            <a:ext cx="1732443" cy="1732443"/>
          </a:xfrm>
          <a:custGeom>
            <a:avLst/>
            <a:gdLst/>
            <a:ahLst/>
            <a:cxnLst/>
            <a:rect l="l" t="t" r="r" b="b"/>
            <a:pathLst>
              <a:path w="1732443" h="1732443">
                <a:moveTo>
                  <a:pt x="0" y="0"/>
                </a:moveTo>
                <a:lnTo>
                  <a:pt x="1732443" y="0"/>
                </a:lnTo>
                <a:lnTo>
                  <a:pt x="1732443" y="1732444"/>
                </a:lnTo>
                <a:lnTo>
                  <a:pt x="0" y="17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867116" y="783980"/>
            <a:ext cx="1770800" cy="1770800"/>
          </a:xfrm>
          <a:custGeom>
            <a:avLst/>
            <a:gdLst/>
            <a:ahLst/>
            <a:cxnLst/>
            <a:rect l="l" t="t" r="r" b="b"/>
            <a:pathLst>
              <a:path w="1770800" h="1770800">
                <a:moveTo>
                  <a:pt x="0" y="0"/>
                </a:moveTo>
                <a:lnTo>
                  <a:pt x="1770799" y="0"/>
                </a:lnTo>
                <a:lnTo>
                  <a:pt x="1770799" y="1770800"/>
                </a:lnTo>
                <a:lnTo>
                  <a:pt x="0" y="1770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787437"/>
            <a:ext cx="7447631" cy="4626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1"/>
              </a:lnSpc>
            </a:pPr>
            <a:r>
              <a:rPr lang="en-US" sz="4108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Multimedia Production</a:t>
            </a:r>
          </a:p>
          <a:p>
            <a:pPr algn="ctr">
              <a:lnSpc>
                <a:spcPts val="5751"/>
              </a:lnSpc>
              <a:spcBef>
                <a:spcPct val="0"/>
              </a:spcBef>
            </a:pPr>
            <a:endParaRPr lang="en-US" sz="4108" dirty="0">
              <a:solidFill>
                <a:srgbClr val="004AAD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779015" lvl="1" indent="-389507" algn="just">
              <a:lnSpc>
                <a:spcPts val="5051"/>
              </a:lnSpc>
              <a:spcBef>
                <a:spcPct val="0"/>
              </a:spcBef>
              <a:buFont typeface="Arial"/>
              <a:buChar char="•"/>
            </a:pPr>
            <a:r>
              <a:rPr lang="en-US" sz="3608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PipeWire</a:t>
            </a:r>
            <a:r>
              <a:rPr lang="en-US" sz="3608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combined with tools like Blender and Audacity, makes Fedora ideal for professional-grade audio, video editing, and 3D modeling.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22310" y="2605318"/>
            <a:ext cx="7836990" cy="6526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2"/>
              </a:lnSpc>
            </a:pPr>
            <a:r>
              <a:rPr lang="en-US" sz="4016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Educational and Academic Research</a:t>
            </a:r>
          </a:p>
          <a:p>
            <a:pPr algn="ctr">
              <a:lnSpc>
                <a:spcPts val="5051"/>
              </a:lnSpc>
              <a:spcBef>
                <a:spcPct val="0"/>
              </a:spcBef>
            </a:pPr>
            <a:endParaRPr lang="en-US" sz="4016" dirty="0">
              <a:solidFill>
                <a:srgbClr val="004AAD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779015" lvl="1" indent="-389508" algn="just">
              <a:lnSpc>
                <a:spcPts val="5051"/>
              </a:lnSpc>
              <a:spcBef>
                <a:spcPct val="0"/>
              </a:spcBef>
              <a:buFont typeface="Arial"/>
              <a:buChar char="•"/>
            </a:pPr>
            <a:r>
              <a:rPr lang="en-US" sz="3608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Widely adopted in universities for teaching Linux system administration, programming, and OS design.</a:t>
            </a:r>
          </a:p>
          <a:p>
            <a:pPr marL="779015" lvl="1" indent="-389508" algn="just">
              <a:lnSpc>
                <a:spcPts val="5051"/>
              </a:lnSpc>
              <a:spcBef>
                <a:spcPct val="0"/>
              </a:spcBef>
              <a:buFont typeface="Arial"/>
              <a:buChar char="•"/>
            </a:pPr>
            <a:r>
              <a:rPr lang="en-US" sz="3608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Used for simulations and HPC with support for </a:t>
            </a:r>
            <a:r>
              <a:rPr lang="en-US" sz="3608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OpenMPI</a:t>
            </a:r>
            <a:r>
              <a:rPr lang="en-US" sz="3608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and SLURM.</a:t>
            </a:r>
          </a:p>
          <a:p>
            <a:pPr algn="just">
              <a:lnSpc>
                <a:spcPts val="5051"/>
              </a:lnSpc>
              <a:spcBef>
                <a:spcPct val="0"/>
              </a:spcBef>
            </a:pPr>
            <a:endParaRPr lang="en-US" sz="3608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Date Placeholder 18">
            <a:extLst>
              <a:ext uri="{FF2B5EF4-FFF2-40B4-BE49-F238E27FC236}">
                <a16:creationId xmlns:a16="http://schemas.microsoft.com/office/drawing/2014/main" id="{158F1B83-0FBC-16B7-853E-14BE1BCAA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08788" y="9639300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53028" y="3501052"/>
            <a:ext cx="4563447" cy="3284895"/>
          </a:xfrm>
          <a:custGeom>
            <a:avLst/>
            <a:gdLst/>
            <a:ahLst/>
            <a:cxnLst/>
            <a:rect l="l" t="t" r="r" b="b"/>
            <a:pathLst>
              <a:path w="4563447" h="3284895">
                <a:moveTo>
                  <a:pt x="0" y="0"/>
                </a:moveTo>
                <a:lnTo>
                  <a:pt x="4563448" y="0"/>
                </a:lnTo>
                <a:lnTo>
                  <a:pt x="4563448" y="3284896"/>
                </a:lnTo>
                <a:lnTo>
                  <a:pt x="0" y="3284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3095527" cy="3095527"/>
          </a:xfrm>
          <a:custGeom>
            <a:avLst/>
            <a:gdLst/>
            <a:ahLst/>
            <a:cxnLst/>
            <a:rect l="l" t="t" r="r" b="b"/>
            <a:pathLst>
              <a:path w="3095527" h="3095527">
                <a:moveTo>
                  <a:pt x="0" y="0"/>
                </a:moveTo>
                <a:lnTo>
                  <a:pt x="3095527" y="0"/>
                </a:lnTo>
                <a:lnTo>
                  <a:pt x="3095527" y="3095527"/>
                </a:lnTo>
                <a:lnTo>
                  <a:pt x="0" y="3095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65535" y="6558285"/>
            <a:ext cx="2221857" cy="2221857"/>
          </a:xfrm>
          <a:custGeom>
            <a:avLst/>
            <a:gdLst/>
            <a:ahLst/>
            <a:cxnLst/>
            <a:rect l="l" t="t" r="r" b="b"/>
            <a:pathLst>
              <a:path w="2221857" h="2221857">
                <a:moveTo>
                  <a:pt x="0" y="0"/>
                </a:moveTo>
                <a:lnTo>
                  <a:pt x="2221857" y="0"/>
                </a:lnTo>
                <a:lnTo>
                  <a:pt x="2221857" y="2221858"/>
                </a:lnTo>
                <a:lnTo>
                  <a:pt x="0" y="22218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798457" y="3566790"/>
            <a:ext cx="8691086" cy="299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39"/>
              </a:lnSpc>
            </a:pPr>
            <a:r>
              <a:rPr lang="en-US" sz="8599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MARKET             </a:t>
            </a:r>
          </a:p>
          <a:p>
            <a:pPr algn="ctr">
              <a:lnSpc>
                <a:spcPts val="12039"/>
              </a:lnSpc>
              <a:spcBef>
                <a:spcPct val="0"/>
              </a:spcBef>
            </a:pPr>
            <a:r>
              <a:rPr lang="en-US" sz="8599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  <p:sp>
        <p:nvSpPr>
          <p:cNvPr id="11" name="Date Placeholder 18">
            <a:extLst>
              <a:ext uri="{FF2B5EF4-FFF2-40B4-BE49-F238E27FC236}">
                <a16:creationId xmlns:a16="http://schemas.microsoft.com/office/drawing/2014/main" id="{50621C88-C4C7-D7C1-FEDD-E0867A3F93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08788" y="9639300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60087" y="2911444"/>
            <a:ext cx="9285652" cy="1120659"/>
          </a:xfrm>
          <a:custGeom>
            <a:avLst/>
            <a:gdLst/>
            <a:ahLst/>
            <a:cxnLst/>
            <a:rect l="l" t="t" r="r" b="b"/>
            <a:pathLst>
              <a:path w="9285652" h="1120659">
                <a:moveTo>
                  <a:pt x="0" y="0"/>
                </a:moveTo>
                <a:lnTo>
                  <a:pt x="9285652" y="0"/>
                </a:lnTo>
                <a:lnTo>
                  <a:pt x="9285652" y="1120659"/>
                </a:lnTo>
                <a:lnTo>
                  <a:pt x="0" y="1120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2258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710535" y="2554605"/>
            <a:ext cx="2685098" cy="1311592"/>
            <a:chOff x="0" y="0"/>
            <a:chExt cx="3580130" cy="1748790"/>
          </a:xfrm>
        </p:grpSpPr>
        <p:sp>
          <p:nvSpPr>
            <p:cNvPr id="4" name="Freeform 4"/>
            <p:cNvSpPr/>
            <p:nvPr/>
          </p:nvSpPr>
          <p:spPr>
            <a:xfrm>
              <a:off x="48260" y="44450"/>
              <a:ext cx="3484880" cy="1668780"/>
            </a:xfrm>
            <a:custGeom>
              <a:avLst/>
              <a:gdLst/>
              <a:ahLst/>
              <a:cxnLst/>
              <a:rect l="l" t="t" r="r" b="b"/>
              <a:pathLst>
                <a:path w="3484880" h="1668780">
                  <a:moveTo>
                    <a:pt x="918210" y="130810"/>
                  </a:moveTo>
                  <a:cubicBezTo>
                    <a:pt x="1454150" y="304800"/>
                    <a:pt x="1789430" y="205740"/>
                    <a:pt x="2044700" y="158750"/>
                  </a:cubicBezTo>
                  <a:cubicBezTo>
                    <a:pt x="2282190" y="114300"/>
                    <a:pt x="2562860" y="19050"/>
                    <a:pt x="2729230" y="6350"/>
                  </a:cubicBezTo>
                  <a:cubicBezTo>
                    <a:pt x="2823210" y="0"/>
                    <a:pt x="2881630" y="6350"/>
                    <a:pt x="2952750" y="22860"/>
                  </a:cubicBezTo>
                  <a:cubicBezTo>
                    <a:pt x="3023870" y="40640"/>
                    <a:pt x="3096260" y="71120"/>
                    <a:pt x="3158490" y="110490"/>
                  </a:cubicBezTo>
                  <a:cubicBezTo>
                    <a:pt x="3220720" y="149860"/>
                    <a:pt x="3279140" y="200660"/>
                    <a:pt x="3326130" y="257810"/>
                  </a:cubicBezTo>
                  <a:cubicBezTo>
                    <a:pt x="3373120" y="314960"/>
                    <a:pt x="3411220" y="383540"/>
                    <a:pt x="3437890" y="452120"/>
                  </a:cubicBezTo>
                  <a:cubicBezTo>
                    <a:pt x="3463290" y="520700"/>
                    <a:pt x="3478530" y="598170"/>
                    <a:pt x="3481070" y="670560"/>
                  </a:cubicBezTo>
                  <a:cubicBezTo>
                    <a:pt x="3483610" y="744220"/>
                    <a:pt x="3473450" y="822960"/>
                    <a:pt x="3453130" y="892810"/>
                  </a:cubicBezTo>
                  <a:cubicBezTo>
                    <a:pt x="3431540" y="962660"/>
                    <a:pt x="3397250" y="1033780"/>
                    <a:pt x="3355340" y="1093470"/>
                  </a:cubicBezTo>
                  <a:cubicBezTo>
                    <a:pt x="3312160" y="1153160"/>
                    <a:pt x="3257550" y="1209040"/>
                    <a:pt x="3197860" y="1253490"/>
                  </a:cubicBezTo>
                  <a:cubicBezTo>
                    <a:pt x="3138170" y="1296670"/>
                    <a:pt x="3068320" y="1332230"/>
                    <a:pt x="2998470" y="1353820"/>
                  </a:cubicBezTo>
                  <a:cubicBezTo>
                    <a:pt x="2928620" y="1375410"/>
                    <a:pt x="2851150" y="1386840"/>
                    <a:pt x="2777490" y="1385570"/>
                  </a:cubicBezTo>
                  <a:cubicBezTo>
                    <a:pt x="2703830" y="1384300"/>
                    <a:pt x="2626360" y="1370330"/>
                    <a:pt x="2557780" y="1344930"/>
                  </a:cubicBezTo>
                  <a:cubicBezTo>
                    <a:pt x="2487930" y="1320800"/>
                    <a:pt x="2419350" y="1282700"/>
                    <a:pt x="2362200" y="1236980"/>
                  </a:cubicBezTo>
                  <a:cubicBezTo>
                    <a:pt x="2305050" y="1191260"/>
                    <a:pt x="2251710" y="1132840"/>
                    <a:pt x="2212340" y="1070610"/>
                  </a:cubicBezTo>
                  <a:cubicBezTo>
                    <a:pt x="2171700" y="1009650"/>
                    <a:pt x="2139950" y="937260"/>
                    <a:pt x="2122170" y="866140"/>
                  </a:cubicBezTo>
                  <a:cubicBezTo>
                    <a:pt x="2103120" y="795020"/>
                    <a:pt x="2096770" y="717550"/>
                    <a:pt x="2101850" y="643890"/>
                  </a:cubicBezTo>
                  <a:cubicBezTo>
                    <a:pt x="2108200" y="570230"/>
                    <a:pt x="2125980" y="494030"/>
                    <a:pt x="2153920" y="426720"/>
                  </a:cubicBezTo>
                  <a:cubicBezTo>
                    <a:pt x="2183130" y="359410"/>
                    <a:pt x="2225040" y="292100"/>
                    <a:pt x="2273300" y="237490"/>
                  </a:cubicBezTo>
                  <a:cubicBezTo>
                    <a:pt x="2322830" y="182880"/>
                    <a:pt x="2382520" y="133350"/>
                    <a:pt x="2447290" y="96520"/>
                  </a:cubicBezTo>
                  <a:cubicBezTo>
                    <a:pt x="2510790" y="59690"/>
                    <a:pt x="2583180" y="31750"/>
                    <a:pt x="2655570" y="17780"/>
                  </a:cubicBezTo>
                  <a:cubicBezTo>
                    <a:pt x="2727960" y="3810"/>
                    <a:pt x="2806700" y="0"/>
                    <a:pt x="2879090" y="10160"/>
                  </a:cubicBezTo>
                  <a:cubicBezTo>
                    <a:pt x="2952750" y="19050"/>
                    <a:pt x="3027680" y="41910"/>
                    <a:pt x="3093720" y="73660"/>
                  </a:cubicBezTo>
                  <a:cubicBezTo>
                    <a:pt x="3159760" y="106680"/>
                    <a:pt x="3223260" y="151130"/>
                    <a:pt x="3275330" y="203200"/>
                  </a:cubicBezTo>
                  <a:cubicBezTo>
                    <a:pt x="3328670" y="254000"/>
                    <a:pt x="3374390" y="317500"/>
                    <a:pt x="3407410" y="383540"/>
                  </a:cubicBezTo>
                  <a:cubicBezTo>
                    <a:pt x="3440430" y="449580"/>
                    <a:pt x="3464560" y="524510"/>
                    <a:pt x="3474720" y="596900"/>
                  </a:cubicBezTo>
                  <a:cubicBezTo>
                    <a:pt x="3484880" y="669290"/>
                    <a:pt x="3483610" y="748030"/>
                    <a:pt x="3469640" y="820420"/>
                  </a:cubicBezTo>
                  <a:cubicBezTo>
                    <a:pt x="3456940" y="892810"/>
                    <a:pt x="3430270" y="966470"/>
                    <a:pt x="3394710" y="1029970"/>
                  </a:cubicBezTo>
                  <a:cubicBezTo>
                    <a:pt x="3359150" y="1094740"/>
                    <a:pt x="3310890" y="1155700"/>
                    <a:pt x="3256280" y="1205230"/>
                  </a:cubicBezTo>
                  <a:cubicBezTo>
                    <a:pt x="3201670" y="1254760"/>
                    <a:pt x="3157220" y="1289050"/>
                    <a:pt x="3068320" y="1327150"/>
                  </a:cubicBezTo>
                  <a:cubicBezTo>
                    <a:pt x="2896870" y="1403350"/>
                    <a:pt x="2528570" y="1480820"/>
                    <a:pt x="2254250" y="1535430"/>
                  </a:cubicBezTo>
                  <a:cubicBezTo>
                    <a:pt x="1981200" y="1590040"/>
                    <a:pt x="1690370" y="1668780"/>
                    <a:pt x="1424940" y="1653540"/>
                  </a:cubicBezTo>
                  <a:cubicBezTo>
                    <a:pt x="1177290" y="1639570"/>
                    <a:pt x="900430" y="1534160"/>
                    <a:pt x="711200" y="1465580"/>
                  </a:cubicBezTo>
                  <a:cubicBezTo>
                    <a:pt x="577850" y="1417320"/>
                    <a:pt x="466090" y="1356360"/>
                    <a:pt x="381000" y="1310640"/>
                  </a:cubicBezTo>
                  <a:cubicBezTo>
                    <a:pt x="326390" y="1281430"/>
                    <a:pt x="288290" y="1262380"/>
                    <a:pt x="247650" y="1229360"/>
                  </a:cubicBezTo>
                  <a:cubicBezTo>
                    <a:pt x="207010" y="1197610"/>
                    <a:pt x="170180" y="1159510"/>
                    <a:pt x="138430" y="1118870"/>
                  </a:cubicBezTo>
                  <a:cubicBezTo>
                    <a:pt x="106680" y="1078230"/>
                    <a:pt x="78740" y="1032510"/>
                    <a:pt x="57150" y="984250"/>
                  </a:cubicBezTo>
                  <a:cubicBezTo>
                    <a:pt x="36830" y="937260"/>
                    <a:pt x="20320" y="886460"/>
                    <a:pt x="11430" y="835660"/>
                  </a:cubicBezTo>
                  <a:cubicBezTo>
                    <a:pt x="2540" y="784860"/>
                    <a:pt x="0" y="731520"/>
                    <a:pt x="2540" y="679450"/>
                  </a:cubicBezTo>
                  <a:cubicBezTo>
                    <a:pt x="6350" y="627380"/>
                    <a:pt x="16510" y="575310"/>
                    <a:pt x="31750" y="525780"/>
                  </a:cubicBezTo>
                  <a:cubicBezTo>
                    <a:pt x="46990" y="476250"/>
                    <a:pt x="69850" y="427990"/>
                    <a:pt x="96520" y="383540"/>
                  </a:cubicBezTo>
                  <a:cubicBezTo>
                    <a:pt x="123190" y="339090"/>
                    <a:pt x="156210" y="297180"/>
                    <a:pt x="193040" y="261620"/>
                  </a:cubicBezTo>
                  <a:cubicBezTo>
                    <a:pt x="229870" y="224790"/>
                    <a:pt x="271780" y="191770"/>
                    <a:pt x="316230" y="165100"/>
                  </a:cubicBezTo>
                  <a:cubicBezTo>
                    <a:pt x="360680" y="138430"/>
                    <a:pt x="410210" y="116840"/>
                    <a:pt x="459740" y="101600"/>
                  </a:cubicBezTo>
                  <a:cubicBezTo>
                    <a:pt x="509270" y="86360"/>
                    <a:pt x="561340" y="77470"/>
                    <a:pt x="613410" y="73660"/>
                  </a:cubicBezTo>
                  <a:cubicBezTo>
                    <a:pt x="664210" y="71120"/>
                    <a:pt x="717550" y="74930"/>
                    <a:pt x="768350" y="83820"/>
                  </a:cubicBezTo>
                  <a:cubicBezTo>
                    <a:pt x="819150" y="93980"/>
                    <a:pt x="918210" y="130810"/>
                    <a:pt x="918210" y="130810"/>
                  </a:cubicBezTo>
                </a:path>
              </a:pathLst>
            </a:custGeom>
            <a:solidFill>
              <a:srgbClr val="FDFDF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955269" y="4429012"/>
            <a:ext cx="3208233" cy="320823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F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285959">
            <a:off x="10822854" y="4296597"/>
            <a:ext cx="3473062" cy="347306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8942722" y="4976657"/>
            <a:ext cx="1694804" cy="169480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F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482155" y="5897609"/>
            <a:ext cx="1248222" cy="19049"/>
          </a:xfrm>
          <a:prstGeom prst="line">
            <a:avLst/>
          </a:prstGeom>
          <a:ln w="28575" cap="flat">
            <a:solidFill>
              <a:srgbClr val="FFB70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1854224" y="5327966"/>
            <a:ext cx="1410323" cy="141032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28594" y="1957889"/>
            <a:ext cx="8131493" cy="636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Linux Market Share on Desktops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3134201"/>
            <a:ext cx="6697325" cy="6365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84"/>
              </a:lnSpc>
            </a:pPr>
            <a:r>
              <a:rPr lang="en-US" sz="3631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 of 2024, Linux accounts for approximately 4.45% of the desktop operating system market. This is a significant growth, but it still places Linux behind Windows (72.08%) and MacOS (14.92%). Chrome OS accounts for 1.41%​</a:t>
            </a:r>
          </a:p>
          <a:p>
            <a:pPr algn="just">
              <a:lnSpc>
                <a:spcPts val="5084"/>
              </a:lnSpc>
            </a:pPr>
            <a:endParaRPr lang="en-US" sz="3631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5084"/>
              </a:lnSpc>
              <a:spcBef>
                <a:spcPct val="0"/>
              </a:spcBef>
            </a:pPr>
            <a:endParaRPr lang="en-US" sz="3631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030200" y="7763174"/>
            <a:ext cx="4121605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ACACAC"/>
                </a:solidFill>
                <a:latin typeface="Open Sans 1"/>
                <a:ea typeface="Open Sans 1"/>
                <a:cs typeface="Open Sans 1"/>
                <a:sym typeface="Open Sans 1"/>
              </a:rPr>
              <a:t>Source: Statista (July, 2024)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569E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4527556" y="4534003"/>
            <a:ext cx="2549472" cy="25494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F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3352044" y="5163983"/>
            <a:ext cx="1695789" cy="33335"/>
          </a:xfrm>
          <a:prstGeom prst="line">
            <a:avLst/>
          </a:prstGeom>
          <a:ln w="28575" cap="flat">
            <a:solidFill>
              <a:srgbClr val="0230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9006240" y="5451792"/>
            <a:ext cx="1605389" cy="886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 dirty="0">
                <a:solidFill>
                  <a:srgbClr val="FFB70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72.08%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Windows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180316" y="4929032"/>
            <a:ext cx="150874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230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14.92%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934687" y="4985548"/>
            <a:ext cx="213462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MacOS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3852801" y="5693615"/>
            <a:ext cx="3977999" cy="410369"/>
            <a:chOff x="291" y="-47625"/>
            <a:chExt cx="5303997" cy="547159"/>
          </a:xfrm>
        </p:grpSpPr>
        <p:sp>
          <p:nvSpPr>
            <p:cNvPr id="28" name="AutoShape 28"/>
            <p:cNvSpPr/>
            <p:nvPr/>
          </p:nvSpPr>
          <p:spPr>
            <a:xfrm>
              <a:off x="291" y="232975"/>
              <a:ext cx="1664297" cy="25399"/>
            </a:xfrm>
            <a:prstGeom prst="line">
              <a:avLst/>
            </a:prstGeom>
            <a:ln w="38100" cap="flat">
              <a:solidFill>
                <a:srgbClr val="219EB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902769" y="-47625"/>
              <a:ext cx="3484721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2D8BBA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1.41%</a:t>
              </a:r>
              <a:r>
                <a:rPr lang="en-US" sz="2499">
                  <a:solidFill>
                    <a:srgbClr val="2D8BB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3341055" y="1059"/>
              <a:ext cx="1963233" cy="4497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Chrome OS</a:t>
              </a:r>
            </a:p>
          </p:txBody>
        </p:sp>
      </p:grpSp>
      <p:sp>
        <p:nvSpPr>
          <p:cNvPr id="31" name="AutoShape 31"/>
          <p:cNvSpPr/>
          <p:nvPr/>
        </p:nvSpPr>
        <p:spPr>
          <a:xfrm>
            <a:off x="13659141" y="6828246"/>
            <a:ext cx="1439841" cy="0"/>
          </a:xfrm>
          <a:prstGeom prst="line">
            <a:avLst/>
          </a:prstGeom>
          <a:ln w="28575" cap="flat">
            <a:solidFill>
              <a:srgbClr val="8ECA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14766798" y="6623837"/>
            <a:ext cx="213462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8ECA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7.14%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375756" y="6629809"/>
            <a:ext cx="921643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Others</a:t>
            </a:r>
          </a:p>
        </p:txBody>
      </p:sp>
      <p:sp>
        <p:nvSpPr>
          <p:cNvPr id="34" name="AutoShape 34"/>
          <p:cNvSpPr/>
          <p:nvPr/>
        </p:nvSpPr>
        <p:spPr>
          <a:xfrm>
            <a:off x="13659141" y="6298614"/>
            <a:ext cx="1395500" cy="33335"/>
          </a:xfrm>
          <a:prstGeom prst="line">
            <a:avLst/>
          </a:prstGeom>
          <a:ln w="28575" cap="flat">
            <a:solidFill>
              <a:srgbClr val="FF57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Box 35"/>
          <p:cNvSpPr txBox="1"/>
          <p:nvPr/>
        </p:nvSpPr>
        <p:spPr>
          <a:xfrm>
            <a:off x="14734982" y="6063664"/>
            <a:ext cx="213462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57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4.45%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356509" y="6103984"/>
            <a:ext cx="817346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i="1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Linux</a:t>
            </a:r>
          </a:p>
        </p:txBody>
      </p:sp>
      <p:sp>
        <p:nvSpPr>
          <p:cNvPr id="41" name="Date Placeholder 18">
            <a:extLst>
              <a:ext uri="{FF2B5EF4-FFF2-40B4-BE49-F238E27FC236}">
                <a16:creationId xmlns:a16="http://schemas.microsoft.com/office/drawing/2014/main" id="{4B578AFA-DE39-1ABB-F448-2F768C43CD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08788" y="9639300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9EF0093-3B94-806C-5767-9B8163EE82DB}"/>
                  </a:ext>
                </a:extLst>
              </p14:cNvPr>
              <p14:cNvContentPartPr/>
              <p14:nvPr/>
            </p14:nvContentPartPr>
            <p14:xfrm>
              <a:off x="17247360" y="3186240"/>
              <a:ext cx="658440" cy="3816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9EF0093-3B94-806C-5767-9B8163EE82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184360" y="3123240"/>
                <a:ext cx="784080" cy="507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53958" y="2772170"/>
            <a:ext cx="10134042" cy="4742661"/>
          </a:xfrm>
          <a:custGeom>
            <a:avLst/>
            <a:gdLst/>
            <a:ahLst/>
            <a:cxnLst/>
            <a:rect l="l" t="t" r="r" b="b"/>
            <a:pathLst>
              <a:path w="10134042" h="4742661">
                <a:moveTo>
                  <a:pt x="0" y="0"/>
                </a:moveTo>
                <a:lnTo>
                  <a:pt x="10134042" y="0"/>
                </a:lnTo>
                <a:lnTo>
                  <a:pt x="10134042" y="4742660"/>
                </a:lnTo>
                <a:lnTo>
                  <a:pt x="0" y="4742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89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538455"/>
            <a:ext cx="6743652" cy="711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3"/>
              </a:lnSpc>
              <a:spcBef>
                <a:spcPct val="0"/>
              </a:spcBef>
            </a:pPr>
            <a:r>
              <a:rPr lang="en-US" sz="4738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Fedora's Niche</a:t>
            </a:r>
          </a:p>
          <a:p>
            <a:pPr algn="ctr">
              <a:lnSpc>
                <a:spcPts val="4953"/>
              </a:lnSpc>
              <a:spcBef>
                <a:spcPct val="0"/>
              </a:spcBef>
            </a:pPr>
            <a:endParaRPr lang="en-US" sz="4738" dirty="0">
              <a:solidFill>
                <a:srgbClr val="004AAD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just">
              <a:lnSpc>
                <a:spcPts val="4953"/>
              </a:lnSpc>
              <a:spcBef>
                <a:spcPct val="0"/>
              </a:spcBef>
            </a:pPr>
            <a:r>
              <a:rPr lang="en-US" sz="3538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Fedora appeals primarily to developers and tech enthusiasts due to its bleeding-edge features and close ties with Red Hat Enterprise Linux (RHEL). It's widely used in professional environments for cloud-native applications and container orchestration.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223807" y="3244215"/>
            <a:ext cx="3027998" cy="1172527"/>
            <a:chOff x="0" y="0"/>
            <a:chExt cx="4037330" cy="1563370"/>
          </a:xfrm>
        </p:grpSpPr>
        <p:sp>
          <p:nvSpPr>
            <p:cNvPr id="5" name="Freeform 5"/>
            <p:cNvSpPr/>
            <p:nvPr/>
          </p:nvSpPr>
          <p:spPr>
            <a:xfrm>
              <a:off x="46990" y="46990"/>
              <a:ext cx="3942080" cy="1466850"/>
            </a:xfrm>
            <a:custGeom>
              <a:avLst/>
              <a:gdLst/>
              <a:ahLst/>
              <a:cxnLst/>
              <a:rect l="l" t="t" r="r" b="b"/>
              <a:pathLst>
                <a:path w="3942080" h="1466850">
                  <a:moveTo>
                    <a:pt x="617220" y="168910"/>
                  </a:moveTo>
                  <a:cubicBezTo>
                    <a:pt x="2881630" y="46990"/>
                    <a:pt x="3055620" y="5080"/>
                    <a:pt x="3201670" y="3810"/>
                  </a:cubicBezTo>
                  <a:cubicBezTo>
                    <a:pt x="3293110" y="3810"/>
                    <a:pt x="3352800" y="6350"/>
                    <a:pt x="3423920" y="25400"/>
                  </a:cubicBezTo>
                  <a:cubicBezTo>
                    <a:pt x="3495040" y="44450"/>
                    <a:pt x="3566160" y="76200"/>
                    <a:pt x="3627120" y="115570"/>
                  </a:cubicBezTo>
                  <a:cubicBezTo>
                    <a:pt x="3688080" y="156210"/>
                    <a:pt x="3746500" y="209550"/>
                    <a:pt x="3790950" y="266700"/>
                  </a:cubicBezTo>
                  <a:cubicBezTo>
                    <a:pt x="3836670" y="325120"/>
                    <a:pt x="3874770" y="393700"/>
                    <a:pt x="3898900" y="462280"/>
                  </a:cubicBezTo>
                  <a:cubicBezTo>
                    <a:pt x="3923030" y="530860"/>
                    <a:pt x="3937000" y="608330"/>
                    <a:pt x="3938270" y="681990"/>
                  </a:cubicBezTo>
                  <a:cubicBezTo>
                    <a:pt x="3939540" y="755650"/>
                    <a:pt x="3926840" y="831850"/>
                    <a:pt x="3905250" y="901700"/>
                  </a:cubicBezTo>
                  <a:cubicBezTo>
                    <a:pt x="3882390" y="971550"/>
                    <a:pt x="3846830" y="1041400"/>
                    <a:pt x="3803650" y="1101090"/>
                  </a:cubicBezTo>
                  <a:cubicBezTo>
                    <a:pt x="3760470" y="1159510"/>
                    <a:pt x="3703320" y="1214120"/>
                    <a:pt x="3643630" y="1256030"/>
                  </a:cubicBezTo>
                  <a:cubicBezTo>
                    <a:pt x="3583940" y="1297940"/>
                    <a:pt x="3512820" y="1332230"/>
                    <a:pt x="3442970" y="1352550"/>
                  </a:cubicBezTo>
                  <a:cubicBezTo>
                    <a:pt x="3373120" y="1372870"/>
                    <a:pt x="3294380" y="1383030"/>
                    <a:pt x="3221990" y="1380490"/>
                  </a:cubicBezTo>
                  <a:cubicBezTo>
                    <a:pt x="3148330" y="1376680"/>
                    <a:pt x="3072130" y="1361440"/>
                    <a:pt x="3003550" y="1334770"/>
                  </a:cubicBezTo>
                  <a:cubicBezTo>
                    <a:pt x="2934970" y="1309370"/>
                    <a:pt x="2867660" y="1270000"/>
                    <a:pt x="2810510" y="1223010"/>
                  </a:cubicBezTo>
                  <a:cubicBezTo>
                    <a:pt x="2754630" y="1176020"/>
                    <a:pt x="2702560" y="1117600"/>
                    <a:pt x="2664460" y="1055370"/>
                  </a:cubicBezTo>
                  <a:cubicBezTo>
                    <a:pt x="2625090" y="993140"/>
                    <a:pt x="2595880" y="920750"/>
                    <a:pt x="2578100" y="849630"/>
                  </a:cubicBezTo>
                  <a:cubicBezTo>
                    <a:pt x="2561590" y="778510"/>
                    <a:pt x="2556510" y="699770"/>
                    <a:pt x="2562860" y="627380"/>
                  </a:cubicBezTo>
                  <a:cubicBezTo>
                    <a:pt x="2570480" y="553720"/>
                    <a:pt x="2589530" y="478790"/>
                    <a:pt x="2620010" y="411480"/>
                  </a:cubicBezTo>
                  <a:cubicBezTo>
                    <a:pt x="2649220" y="344170"/>
                    <a:pt x="2692400" y="279400"/>
                    <a:pt x="2741930" y="224790"/>
                  </a:cubicBezTo>
                  <a:cubicBezTo>
                    <a:pt x="2791460" y="171450"/>
                    <a:pt x="2853690" y="123190"/>
                    <a:pt x="2917190" y="87630"/>
                  </a:cubicBezTo>
                  <a:cubicBezTo>
                    <a:pt x="2981960" y="52070"/>
                    <a:pt x="3055620" y="26670"/>
                    <a:pt x="3128010" y="13970"/>
                  </a:cubicBezTo>
                  <a:cubicBezTo>
                    <a:pt x="3200400" y="1270"/>
                    <a:pt x="3277870" y="0"/>
                    <a:pt x="3350260" y="10160"/>
                  </a:cubicBezTo>
                  <a:cubicBezTo>
                    <a:pt x="3423920" y="21590"/>
                    <a:pt x="3497580" y="45720"/>
                    <a:pt x="3563620" y="78740"/>
                  </a:cubicBezTo>
                  <a:cubicBezTo>
                    <a:pt x="3628390" y="111760"/>
                    <a:pt x="3690620" y="158750"/>
                    <a:pt x="3742690" y="210820"/>
                  </a:cubicBezTo>
                  <a:cubicBezTo>
                    <a:pt x="3793490" y="262890"/>
                    <a:pt x="3837940" y="327660"/>
                    <a:pt x="3869690" y="393700"/>
                  </a:cubicBezTo>
                  <a:cubicBezTo>
                    <a:pt x="3901440" y="459740"/>
                    <a:pt x="3924300" y="534670"/>
                    <a:pt x="3933190" y="607060"/>
                  </a:cubicBezTo>
                  <a:cubicBezTo>
                    <a:pt x="3942080" y="680720"/>
                    <a:pt x="3938270" y="758190"/>
                    <a:pt x="3924300" y="830580"/>
                  </a:cubicBezTo>
                  <a:cubicBezTo>
                    <a:pt x="3909060" y="901700"/>
                    <a:pt x="3881120" y="975360"/>
                    <a:pt x="3844290" y="1038860"/>
                  </a:cubicBezTo>
                  <a:cubicBezTo>
                    <a:pt x="3807460" y="1102360"/>
                    <a:pt x="3757930" y="1162050"/>
                    <a:pt x="3702050" y="1210310"/>
                  </a:cubicBezTo>
                  <a:cubicBezTo>
                    <a:pt x="3647440" y="1258570"/>
                    <a:pt x="3581400" y="1299210"/>
                    <a:pt x="3512820" y="1328420"/>
                  </a:cubicBezTo>
                  <a:cubicBezTo>
                    <a:pt x="3445510" y="1356360"/>
                    <a:pt x="3388360" y="1366520"/>
                    <a:pt x="3295650" y="1379220"/>
                  </a:cubicBezTo>
                  <a:cubicBezTo>
                    <a:pt x="3138170" y="1400810"/>
                    <a:pt x="2905760" y="1400810"/>
                    <a:pt x="2649220" y="1409700"/>
                  </a:cubicBezTo>
                  <a:cubicBezTo>
                    <a:pt x="2272030" y="1422400"/>
                    <a:pt x="1611630" y="1424940"/>
                    <a:pt x="1249680" y="1437640"/>
                  </a:cubicBezTo>
                  <a:cubicBezTo>
                    <a:pt x="1018540" y="1445260"/>
                    <a:pt x="814070" y="1466850"/>
                    <a:pt x="684530" y="1465580"/>
                  </a:cubicBezTo>
                  <a:cubicBezTo>
                    <a:pt x="615950" y="1465580"/>
                    <a:pt x="579120" y="1465580"/>
                    <a:pt x="528320" y="1455420"/>
                  </a:cubicBezTo>
                  <a:cubicBezTo>
                    <a:pt x="477520" y="1445260"/>
                    <a:pt x="425450" y="1428750"/>
                    <a:pt x="378460" y="1407160"/>
                  </a:cubicBezTo>
                  <a:cubicBezTo>
                    <a:pt x="331470" y="1385570"/>
                    <a:pt x="285750" y="1357630"/>
                    <a:pt x="245110" y="1324610"/>
                  </a:cubicBezTo>
                  <a:cubicBezTo>
                    <a:pt x="205740" y="1292860"/>
                    <a:pt x="167640" y="1254760"/>
                    <a:pt x="135890" y="1212850"/>
                  </a:cubicBezTo>
                  <a:cubicBezTo>
                    <a:pt x="104140" y="1172210"/>
                    <a:pt x="77470" y="1126490"/>
                    <a:pt x="55880" y="1078230"/>
                  </a:cubicBezTo>
                  <a:cubicBezTo>
                    <a:pt x="35560" y="1031240"/>
                    <a:pt x="20320" y="980440"/>
                    <a:pt x="11430" y="928370"/>
                  </a:cubicBezTo>
                  <a:cubicBezTo>
                    <a:pt x="2540" y="877570"/>
                    <a:pt x="0" y="824230"/>
                    <a:pt x="3810" y="772160"/>
                  </a:cubicBezTo>
                  <a:cubicBezTo>
                    <a:pt x="6350" y="721360"/>
                    <a:pt x="16510" y="668020"/>
                    <a:pt x="33020" y="618490"/>
                  </a:cubicBezTo>
                  <a:cubicBezTo>
                    <a:pt x="48260" y="570230"/>
                    <a:pt x="71120" y="520700"/>
                    <a:pt x="97790" y="476250"/>
                  </a:cubicBezTo>
                  <a:cubicBezTo>
                    <a:pt x="125730" y="433070"/>
                    <a:pt x="158750" y="391160"/>
                    <a:pt x="195580" y="354330"/>
                  </a:cubicBezTo>
                  <a:cubicBezTo>
                    <a:pt x="232410" y="318770"/>
                    <a:pt x="275590" y="285750"/>
                    <a:pt x="320040" y="259080"/>
                  </a:cubicBezTo>
                  <a:cubicBezTo>
                    <a:pt x="364490" y="232410"/>
                    <a:pt x="414020" y="210820"/>
                    <a:pt x="463550" y="196850"/>
                  </a:cubicBezTo>
                  <a:cubicBezTo>
                    <a:pt x="513080" y="181610"/>
                    <a:pt x="617220" y="168910"/>
                    <a:pt x="617220" y="168910"/>
                  </a:cubicBezTo>
                </a:path>
              </a:pathLst>
            </a:custGeom>
            <a:solidFill>
              <a:srgbClr val="FDFDF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312390" y="2483167"/>
            <a:ext cx="3568065" cy="1796415"/>
            <a:chOff x="0" y="0"/>
            <a:chExt cx="4757420" cy="2395220"/>
          </a:xfrm>
        </p:grpSpPr>
        <p:sp>
          <p:nvSpPr>
            <p:cNvPr id="7" name="Freeform 7"/>
            <p:cNvSpPr/>
            <p:nvPr/>
          </p:nvSpPr>
          <p:spPr>
            <a:xfrm>
              <a:off x="45720" y="39370"/>
              <a:ext cx="4664710" cy="2305050"/>
            </a:xfrm>
            <a:custGeom>
              <a:avLst/>
              <a:gdLst/>
              <a:ahLst/>
              <a:cxnLst/>
              <a:rect l="l" t="t" r="r" b="b"/>
              <a:pathLst>
                <a:path w="4664710" h="2305050">
                  <a:moveTo>
                    <a:pt x="228600" y="1165860"/>
                  </a:moveTo>
                  <a:cubicBezTo>
                    <a:pt x="681990" y="787400"/>
                    <a:pt x="873760" y="629920"/>
                    <a:pt x="1068070" y="556260"/>
                  </a:cubicBezTo>
                  <a:cubicBezTo>
                    <a:pt x="1263650" y="482600"/>
                    <a:pt x="1480820" y="516890"/>
                    <a:pt x="1701800" y="455930"/>
                  </a:cubicBezTo>
                  <a:cubicBezTo>
                    <a:pt x="1959610" y="386080"/>
                    <a:pt x="2254250" y="212090"/>
                    <a:pt x="2512060" y="135890"/>
                  </a:cubicBezTo>
                  <a:cubicBezTo>
                    <a:pt x="2738120" y="71120"/>
                    <a:pt x="2947670" y="0"/>
                    <a:pt x="3162300" y="11430"/>
                  </a:cubicBezTo>
                  <a:cubicBezTo>
                    <a:pt x="3379470" y="22860"/>
                    <a:pt x="3628390" y="158750"/>
                    <a:pt x="3811270" y="209550"/>
                  </a:cubicBezTo>
                  <a:cubicBezTo>
                    <a:pt x="3942080" y="246380"/>
                    <a:pt x="4053840" y="257810"/>
                    <a:pt x="4151630" y="293370"/>
                  </a:cubicBezTo>
                  <a:cubicBezTo>
                    <a:pt x="4230370" y="321310"/>
                    <a:pt x="4296410" y="349250"/>
                    <a:pt x="4358640" y="392430"/>
                  </a:cubicBezTo>
                  <a:cubicBezTo>
                    <a:pt x="4420870" y="436880"/>
                    <a:pt x="4478020" y="492760"/>
                    <a:pt x="4522470" y="553720"/>
                  </a:cubicBezTo>
                  <a:cubicBezTo>
                    <a:pt x="4566920" y="614680"/>
                    <a:pt x="4603750" y="685800"/>
                    <a:pt x="4626610" y="758190"/>
                  </a:cubicBezTo>
                  <a:cubicBezTo>
                    <a:pt x="4650740" y="829310"/>
                    <a:pt x="4662170" y="909320"/>
                    <a:pt x="4660900" y="985520"/>
                  </a:cubicBezTo>
                  <a:cubicBezTo>
                    <a:pt x="4659630" y="1060450"/>
                    <a:pt x="4645660" y="1139190"/>
                    <a:pt x="4620260" y="1210310"/>
                  </a:cubicBezTo>
                  <a:cubicBezTo>
                    <a:pt x="4594860" y="1281430"/>
                    <a:pt x="4556760" y="1352550"/>
                    <a:pt x="4509770" y="1412240"/>
                  </a:cubicBezTo>
                  <a:cubicBezTo>
                    <a:pt x="4462780" y="1471930"/>
                    <a:pt x="4404360" y="1526540"/>
                    <a:pt x="4340860" y="1567180"/>
                  </a:cubicBezTo>
                  <a:cubicBezTo>
                    <a:pt x="4277360" y="1609090"/>
                    <a:pt x="4203700" y="1642110"/>
                    <a:pt x="4131310" y="1661160"/>
                  </a:cubicBezTo>
                  <a:cubicBezTo>
                    <a:pt x="4057650" y="1680210"/>
                    <a:pt x="3977640" y="1687830"/>
                    <a:pt x="3902710" y="1681480"/>
                  </a:cubicBezTo>
                  <a:cubicBezTo>
                    <a:pt x="3826510" y="1676400"/>
                    <a:pt x="3749040" y="1658620"/>
                    <a:pt x="3679190" y="1629410"/>
                  </a:cubicBezTo>
                  <a:cubicBezTo>
                    <a:pt x="3609340" y="1600200"/>
                    <a:pt x="3540760" y="1558290"/>
                    <a:pt x="3483610" y="1507490"/>
                  </a:cubicBezTo>
                  <a:cubicBezTo>
                    <a:pt x="3427730" y="1457960"/>
                    <a:pt x="3375660" y="1395730"/>
                    <a:pt x="3337560" y="1330960"/>
                  </a:cubicBezTo>
                  <a:cubicBezTo>
                    <a:pt x="3299460" y="1264920"/>
                    <a:pt x="3271520" y="1189990"/>
                    <a:pt x="3256280" y="1116330"/>
                  </a:cubicBezTo>
                  <a:cubicBezTo>
                    <a:pt x="3241040" y="1042670"/>
                    <a:pt x="3238500" y="961390"/>
                    <a:pt x="3247390" y="886460"/>
                  </a:cubicBezTo>
                  <a:cubicBezTo>
                    <a:pt x="3256280" y="811530"/>
                    <a:pt x="3279140" y="734060"/>
                    <a:pt x="3312160" y="666750"/>
                  </a:cubicBezTo>
                  <a:cubicBezTo>
                    <a:pt x="3345180" y="598170"/>
                    <a:pt x="3390900" y="532130"/>
                    <a:pt x="3444240" y="478790"/>
                  </a:cubicBezTo>
                  <a:cubicBezTo>
                    <a:pt x="3496310" y="424180"/>
                    <a:pt x="3561080" y="377190"/>
                    <a:pt x="3628390" y="342900"/>
                  </a:cubicBezTo>
                  <a:cubicBezTo>
                    <a:pt x="3695700" y="308610"/>
                    <a:pt x="3773170" y="283210"/>
                    <a:pt x="3846830" y="271780"/>
                  </a:cubicBezTo>
                  <a:cubicBezTo>
                    <a:pt x="3921760" y="261620"/>
                    <a:pt x="4003040" y="262890"/>
                    <a:pt x="4076700" y="275590"/>
                  </a:cubicBezTo>
                  <a:cubicBezTo>
                    <a:pt x="4151630" y="289560"/>
                    <a:pt x="4226560" y="316230"/>
                    <a:pt x="4293870" y="353060"/>
                  </a:cubicBezTo>
                  <a:cubicBezTo>
                    <a:pt x="4359910" y="388620"/>
                    <a:pt x="4423410" y="438150"/>
                    <a:pt x="4474210" y="494030"/>
                  </a:cubicBezTo>
                  <a:cubicBezTo>
                    <a:pt x="4525010" y="549910"/>
                    <a:pt x="4569460" y="617220"/>
                    <a:pt x="4599940" y="685800"/>
                  </a:cubicBezTo>
                  <a:cubicBezTo>
                    <a:pt x="4630420" y="755650"/>
                    <a:pt x="4650740" y="833120"/>
                    <a:pt x="4658360" y="908050"/>
                  </a:cubicBezTo>
                  <a:cubicBezTo>
                    <a:pt x="4664710" y="982980"/>
                    <a:pt x="4659630" y="1064260"/>
                    <a:pt x="4641850" y="1137920"/>
                  </a:cubicBezTo>
                  <a:cubicBezTo>
                    <a:pt x="4624070" y="1210310"/>
                    <a:pt x="4593590" y="1285240"/>
                    <a:pt x="4554220" y="1348740"/>
                  </a:cubicBezTo>
                  <a:cubicBezTo>
                    <a:pt x="4513580" y="1413510"/>
                    <a:pt x="4460240" y="1474470"/>
                    <a:pt x="4401820" y="1521460"/>
                  </a:cubicBezTo>
                  <a:cubicBezTo>
                    <a:pt x="4344670" y="1569720"/>
                    <a:pt x="4274820" y="1610360"/>
                    <a:pt x="4203700" y="1637030"/>
                  </a:cubicBezTo>
                  <a:cubicBezTo>
                    <a:pt x="4133850" y="1663700"/>
                    <a:pt x="4053840" y="1680210"/>
                    <a:pt x="3978910" y="1682750"/>
                  </a:cubicBezTo>
                  <a:cubicBezTo>
                    <a:pt x="3903980" y="1686560"/>
                    <a:pt x="3849370" y="1675130"/>
                    <a:pt x="3751580" y="1654810"/>
                  </a:cubicBezTo>
                  <a:cubicBezTo>
                    <a:pt x="3564890" y="1616710"/>
                    <a:pt x="3202940" y="1414780"/>
                    <a:pt x="2955290" y="1428750"/>
                  </a:cubicBezTo>
                  <a:cubicBezTo>
                    <a:pt x="2731770" y="1442720"/>
                    <a:pt x="2562860" y="1616710"/>
                    <a:pt x="2327910" y="1689100"/>
                  </a:cubicBezTo>
                  <a:cubicBezTo>
                    <a:pt x="2047240" y="1775460"/>
                    <a:pt x="1598930" y="1783080"/>
                    <a:pt x="1377950" y="1891030"/>
                  </a:cubicBezTo>
                  <a:cubicBezTo>
                    <a:pt x="1235710" y="1959610"/>
                    <a:pt x="1153160" y="2087880"/>
                    <a:pt x="1070610" y="2148840"/>
                  </a:cubicBezTo>
                  <a:cubicBezTo>
                    <a:pt x="1019810" y="2186940"/>
                    <a:pt x="986790" y="2212340"/>
                    <a:pt x="941070" y="2235200"/>
                  </a:cubicBezTo>
                  <a:cubicBezTo>
                    <a:pt x="894080" y="2259330"/>
                    <a:pt x="844550" y="2277110"/>
                    <a:pt x="793750" y="2288540"/>
                  </a:cubicBezTo>
                  <a:cubicBezTo>
                    <a:pt x="744220" y="2299970"/>
                    <a:pt x="690880" y="2305050"/>
                    <a:pt x="638810" y="2305050"/>
                  </a:cubicBezTo>
                  <a:cubicBezTo>
                    <a:pt x="586740" y="2303780"/>
                    <a:pt x="534670" y="2296160"/>
                    <a:pt x="483870" y="2283460"/>
                  </a:cubicBezTo>
                  <a:cubicBezTo>
                    <a:pt x="434340" y="2270760"/>
                    <a:pt x="384810" y="2250440"/>
                    <a:pt x="339090" y="2225040"/>
                  </a:cubicBezTo>
                  <a:cubicBezTo>
                    <a:pt x="293370" y="2200910"/>
                    <a:pt x="250190" y="2169160"/>
                    <a:pt x="212090" y="2134870"/>
                  </a:cubicBezTo>
                  <a:cubicBezTo>
                    <a:pt x="173990" y="2100580"/>
                    <a:pt x="139700" y="2059940"/>
                    <a:pt x="110490" y="2016760"/>
                  </a:cubicBezTo>
                  <a:cubicBezTo>
                    <a:pt x="82550" y="1973580"/>
                    <a:pt x="58420" y="1925320"/>
                    <a:pt x="40640" y="1877060"/>
                  </a:cubicBezTo>
                  <a:cubicBezTo>
                    <a:pt x="22860" y="1828800"/>
                    <a:pt x="11430" y="1776730"/>
                    <a:pt x="5080" y="1724660"/>
                  </a:cubicBezTo>
                  <a:cubicBezTo>
                    <a:pt x="0" y="1673860"/>
                    <a:pt x="1270" y="1620520"/>
                    <a:pt x="7620" y="1568450"/>
                  </a:cubicBezTo>
                  <a:cubicBezTo>
                    <a:pt x="15240" y="1517650"/>
                    <a:pt x="29210" y="1465580"/>
                    <a:pt x="48260" y="1417320"/>
                  </a:cubicBezTo>
                  <a:cubicBezTo>
                    <a:pt x="67310" y="1370330"/>
                    <a:pt x="92710" y="1323340"/>
                    <a:pt x="123190" y="1281430"/>
                  </a:cubicBezTo>
                  <a:cubicBezTo>
                    <a:pt x="152400" y="1238250"/>
                    <a:pt x="228600" y="1165860"/>
                    <a:pt x="228600" y="1165860"/>
                  </a:cubicBezTo>
                </a:path>
              </a:pathLst>
            </a:custGeom>
            <a:solidFill>
              <a:srgbClr val="FDFDF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801600" y="7934223"/>
            <a:ext cx="4294823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ACACAC"/>
                </a:solidFill>
                <a:latin typeface="Open Sans 1"/>
                <a:ea typeface="Open Sans 1"/>
                <a:cs typeface="Open Sans 1"/>
                <a:sym typeface="Open Sans 1"/>
              </a:rPr>
              <a:t>Source: Statista (July, 2024)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569E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  <p:sp>
        <p:nvSpPr>
          <p:cNvPr id="14" name="Date Placeholder 18">
            <a:extLst>
              <a:ext uri="{FF2B5EF4-FFF2-40B4-BE49-F238E27FC236}">
                <a16:creationId xmlns:a16="http://schemas.microsoft.com/office/drawing/2014/main" id="{16EB50FE-A907-EA57-B18B-80F8838EC7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08788" y="9639300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D5DE254-29FE-1B65-DE15-AA755D77B4F5}"/>
                  </a:ext>
                </a:extLst>
              </p14:cNvPr>
              <p14:cNvContentPartPr/>
              <p14:nvPr/>
            </p14:nvContentPartPr>
            <p14:xfrm>
              <a:off x="17664600" y="3173280"/>
              <a:ext cx="335160" cy="205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D5DE254-29FE-1B65-DE15-AA755D77B4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01600" y="3110280"/>
                <a:ext cx="460800" cy="331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512650" y="3791725"/>
            <a:ext cx="3696370" cy="5014657"/>
            <a:chOff x="0" y="0"/>
            <a:chExt cx="4928494" cy="668620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928494" cy="4927932"/>
              <a:chOff x="0" y="0"/>
              <a:chExt cx="6350013" cy="634928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95250" y="-95136"/>
                <a:ext cx="6540526" cy="6539573"/>
              </a:xfrm>
              <a:custGeom>
                <a:avLst/>
                <a:gdLst/>
                <a:ahLst/>
                <a:cxnLst/>
                <a:rect l="l" t="t" r="r" b="b"/>
                <a:pathLst>
                  <a:path w="6540526" h="6539573">
                    <a:moveTo>
                      <a:pt x="5684545" y="1101865"/>
                    </a:moveTo>
                    <a:cubicBezTo>
                      <a:pt x="5560365" y="886829"/>
                      <a:pt x="5335181" y="766521"/>
                      <a:pt x="5103533" y="766356"/>
                    </a:cubicBezTo>
                    <a:lnTo>
                      <a:pt x="5103571" y="766318"/>
                    </a:lnTo>
                    <a:cubicBezTo>
                      <a:pt x="4871923" y="766115"/>
                      <a:pt x="4646701" y="645821"/>
                      <a:pt x="4522559" y="430810"/>
                    </a:cubicBezTo>
                    <a:cubicBezTo>
                      <a:pt x="4337317" y="109919"/>
                      <a:pt x="3927030" y="0"/>
                      <a:pt x="3606140" y="185281"/>
                    </a:cubicBezTo>
                    <a:lnTo>
                      <a:pt x="3606089" y="185319"/>
                    </a:lnTo>
                    <a:lnTo>
                      <a:pt x="3606089" y="185115"/>
                    </a:lnTo>
                    <a:cubicBezTo>
                      <a:pt x="3406788" y="299936"/>
                      <a:pt x="3153854" y="309029"/>
                      <a:pt x="2939771" y="187630"/>
                    </a:cubicBezTo>
                    <a:cubicBezTo>
                      <a:pt x="2836743" y="126902"/>
                      <a:pt x="2719296" y="94958"/>
                      <a:pt x="2599703" y="95136"/>
                    </a:cubicBezTo>
                    <a:cubicBezTo>
                      <a:pt x="2351405" y="95136"/>
                      <a:pt x="2134641" y="230048"/>
                      <a:pt x="2018614" y="430568"/>
                    </a:cubicBezTo>
                    <a:lnTo>
                      <a:pt x="2018614" y="430530"/>
                    </a:lnTo>
                    <a:cubicBezTo>
                      <a:pt x="1902625" y="631012"/>
                      <a:pt x="1685811" y="765925"/>
                      <a:pt x="1437551" y="765925"/>
                    </a:cubicBezTo>
                    <a:cubicBezTo>
                      <a:pt x="1067029" y="765925"/>
                      <a:pt x="766686" y="1066267"/>
                      <a:pt x="766686" y="1436789"/>
                    </a:cubicBezTo>
                    <a:lnTo>
                      <a:pt x="766686" y="1436866"/>
                    </a:lnTo>
                    <a:lnTo>
                      <a:pt x="766483" y="1436789"/>
                    </a:lnTo>
                    <a:cubicBezTo>
                      <a:pt x="766280" y="1666672"/>
                      <a:pt x="647802" y="1890154"/>
                      <a:pt x="435902" y="2014906"/>
                    </a:cubicBezTo>
                    <a:cubicBezTo>
                      <a:pt x="331646" y="2073744"/>
                      <a:pt x="245134" y="2159541"/>
                      <a:pt x="185433" y="2263305"/>
                    </a:cubicBezTo>
                    <a:cubicBezTo>
                      <a:pt x="61278" y="2478367"/>
                      <a:pt x="69723" y="2733523"/>
                      <a:pt x="185395" y="2934246"/>
                    </a:cubicBezTo>
                    <a:lnTo>
                      <a:pt x="185357" y="2934246"/>
                    </a:lnTo>
                    <a:cubicBezTo>
                      <a:pt x="300939" y="3134932"/>
                      <a:pt x="309385" y="3390113"/>
                      <a:pt x="185230" y="3605149"/>
                    </a:cubicBezTo>
                    <a:cubicBezTo>
                      <a:pt x="0" y="3926002"/>
                      <a:pt x="109906" y="4336288"/>
                      <a:pt x="430797" y="4521569"/>
                    </a:cubicBezTo>
                    <a:lnTo>
                      <a:pt x="430835" y="4521607"/>
                    </a:lnTo>
                    <a:lnTo>
                      <a:pt x="430708" y="4521696"/>
                    </a:lnTo>
                    <a:cubicBezTo>
                      <a:pt x="631228" y="4637634"/>
                      <a:pt x="766077" y="4854448"/>
                      <a:pt x="766077" y="5102746"/>
                    </a:cubicBezTo>
                    <a:cubicBezTo>
                      <a:pt x="766077" y="5473269"/>
                      <a:pt x="1066419" y="5773611"/>
                      <a:pt x="1436929" y="5773611"/>
                    </a:cubicBezTo>
                    <a:cubicBezTo>
                      <a:pt x="1685239" y="5773611"/>
                      <a:pt x="1901965" y="5908497"/>
                      <a:pt x="2018030" y="6109018"/>
                    </a:cubicBezTo>
                    <a:cubicBezTo>
                      <a:pt x="2134019" y="6309449"/>
                      <a:pt x="2350821" y="6444425"/>
                      <a:pt x="2599093" y="6444425"/>
                    </a:cubicBezTo>
                    <a:cubicBezTo>
                      <a:pt x="2718685" y="6444579"/>
                      <a:pt x="2836127" y="6412633"/>
                      <a:pt x="2939161" y="6351918"/>
                    </a:cubicBezTo>
                    <a:cubicBezTo>
                      <a:pt x="3153194" y="6230544"/>
                      <a:pt x="3406191" y="6239637"/>
                      <a:pt x="3605479" y="6354496"/>
                    </a:cubicBezTo>
                    <a:lnTo>
                      <a:pt x="3605479" y="6354255"/>
                    </a:lnTo>
                    <a:lnTo>
                      <a:pt x="3605518" y="6354331"/>
                    </a:lnTo>
                    <a:cubicBezTo>
                      <a:pt x="3926408" y="6539573"/>
                      <a:pt x="4336695" y="6429617"/>
                      <a:pt x="4521988" y="6108764"/>
                    </a:cubicBezTo>
                    <a:cubicBezTo>
                      <a:pt x="4646130" y="5893765"/>
                      <a:pt x="4871314" y="5773446"/>
                      <a:pt x="5102962" y="5773280"/>
                    </a:cubicBezTo>
                    <a:lnTo>
                      <a:pt x="5102911" y="5773192"/>
                    </a:lnTo>
                    <a:cubicBezTo>
                      <a:pt x="5334559" y="5773027"/>
                      <a:pt x="5559781" y="5652707"/>
                      <a:pt x="5683885" y="5437708"/>
                    </a:cubicBezTo>
                    <a:cubicBezTo>
                      <a:pt x="5745010" y="5331854"/>
                      <a:pt x="5774017" y="5216233"/>
                      <a:pt x="5773890" y="5102213"/>
                    </a:cubicBezTo>
                    <a:lnTo>
                      <a:pt x="5773979" y="5102289"/>
                    </a:lnTo>
                    <a:cubicBezTo>
                      <a:pt x="5774182" y="4878845"/>
                      <a:pt x="5886145" y="4661357"/>
                      <a:pt x="6087059" y="4534827"/>
                    </a:cubicBezTo>
                    <a:cubicBezTo>
                      <a:pt x="6195365" y="4477880"/>
                      <a:pt x="6289358" y="4390619"/>
                      <a:pt x="6355029" y="4276865"/>
                    </a:cubicBezTo>
                    <a:cubicBezTo>
                      <a:pt x="6479223" y="4061752"/>
                      <a:pt x="6470777" y="3806571"/>
                      <a:pt x="6355118" y="3605886"/>
                    </a:cubicBezTo>
                    <a:lnTo>
                      <a:pt x="6355156" y="3605886"/>
                    </a:lnTo>
                    <a:cubicBezTo>
                      <a:pt x="6239535" y="3405201"/>
                      <a:pt x="6231077" y="3150019"/>
                      <a:pt x="6355245" y="2934970"/>
                    </a:cubicBezTo>
                    <a:cubicBezTo>
                      <a:pt x="6540526" y="2614079"/>
                      <a:pt x="6430569" y="2203831"/>
                      <a:pt x="6109678" y="2018551"/>
                    </a:cubicBezTo>
                    <a:lnTo>
                      <a:pt x="6109627" y="2018500"/>
                    </a:lnTo>
                    <a:lnTo>
                      <a:pt x="6109754" y="2018462"/>
                    </a:lnTo>
                    <a:cubicBezTo>
                      <a:pt x="5910847" y="1903375"/>
                      <a:pt x="5776557" y="1689088"/>
                      <a:pt x="5774436" y="1443266"/>
                    </a:cubicBezTo>
                    <a:cubicBezTo>
                      <a:pt x="5775604" y="1327265"/>
                      <a:pt x="5746686" y="1209536"/>
                      <a:pt x="5684545" y="1101865"/>
                    </a:cubicBezTo>
                  </a:path>
                </a:pathLst>
              </a:custGeom>
              <a:blipFill>
                <a:blip r:embed="rId3"/>
                <a:stretch>
                  <a:fillRect l="-3859" r="-3859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78553" y="5540574"/>
              <a:ext cx="4771387" cy="1145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3"/>
                </a:lnSpc>
              </a:pPr>
              <a:r>
                <a:rPr lang="en-US" sz="2502" b="1" dirty="0">
                  <a:solidFill>
                    <a:srgbClr val="00569E"/>
                  </a:solidFill>
                  <a:latin typeface="Lato Bold"/>
                  <a:ea typeface="Lato Bold"/>
                  <a:cs typeface="Lato Bold"/>
                  <a:sym typeface="Lato Bold"/>
                </a:rPr>
                <a:t>LATIFA NISHAT NISHI</a:t>
              </a:r>
            </a:p>
            <a:p>
              <a:pPr algn="ctr">
                <a:lnSpc>
                  <a:spcPts val="3503"/>
                </a:lnSpc>
              </a:pPr>
              <a:r>
                <a:rPr lang="en-US" sz="2502" b="1" dirty="0">
                  <a:solidFill>
                    <a:srgbClr val="00569E"/>
                  </a:solidFill>
                  <a:latin typeface="Lato Bold"/>
                  <a:ea typeface="Lato Bold"/>
                  <a:cs typeface="Lato Bold"/>
                  <a:sym typeface="Lato Bold"/>
                </a:rPr>
                <a:t>ROLL NO. 2252421062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07668" y="3791725"/>
            <a:ext cx="3707647" cy="3707225"/>
            <a:chOff x="0" y="0"/>
            <a:chExt cx="6350013" cy="6349289"/>
          </a:xfrm>
        </p:grpSpPr>
        <p:sp>
          <p:nvSpPr>
            <p:cNvPr id="8" name="Freeform 8"/>
            <p:cNvSpPr/>
            <p:nvPr/>
          </p:nvSpPr>
          <p:spPr>
            <a:xfrm>
              <a:off x="-95250" y="-95136"/>
              <a:ext cx="6540526" cy="6539573"/>
            </a:xfrm>
            <a:custGeom>
              <a:avLst/>
              <a:gdLst/>
              <a:ahLst/>
              <a:cxnLst/>
              <a:rect l="l" t="t" r="r" b="b"/>
              <a:pathLst>
                <a:path w="6540526" h="6539573">
                  <a:moveTo>
                    <a:pt x="5684545" y="1101865"/>
                  </a:moveTo>
                  <a:cubicBezTo>
                    <a:pt x="5560365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8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6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9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8" y="6354331"/>
                  </a:lnTo>
                  <a:cubicBezTo>
                    <a:pt x="3926408" y="6539573"/>
                    <a:pt x="4336695" y="6429617"/>
                    <a:pt x="4521988" y="6108764"/>
                  </a:cubicBezTo>
                  <a:cubicBezTo>
                    <a:pt x="4646130" y="5893765"/>
                    <a:pt x="4871314" y="5773446"/>
                    <a:pt x="5102962" y="5773280"/>
                  </a:cubicBezTo>
                  <a:lnTo>
                    <a:pt x="5102911" y="5773192"/>
                  </a:lnTo>
                  <a:cubicBezTo>
                    <a:pt x="5334559" y="5773027"/>
                    <a:pt x="5559781" y="5652707"/>
                    <a:pt x="5683885" y="5437708"/>
                  </a:cubicBezTo>
                  <a:cubicBezTo>
                    <a:pt x="5745010" y="5331854"/>
                    <a:pt x="5774017" y="5216233"/>
                    <a:pt x="5773890" y="5102213"/>
                  </a:cubicBezTo>
                  <a:lnTo>
                    <a:pt x="5773979" y="5102289"/>
                  </a:lnTo>
                  <a:cubicBezTo>
                    <a:pt x="5774182" y="4878845"/>
                    <a:pt x="5886145" y="4661357"/>
                    <a:pt x="6087059" y="4534827"/>
                  </a:cubicBezTo>
                  <a:cubicBezTo>
                    <a:pt x="6195365" y="4477880"/>
                    <a:pt x="6289358" y="4390619"/>
                    <a:pt x="6355029" y="4276865"/>
                  </a:cubicBezTo>
                  <a:cubicBezTo>
                    <a:pt x="6479223" y="4061752"/>
                    <a:pt x="6470777" y="3806571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19"/>
                    <a:pt x="6355245" y="2934970"/>
                  </a:cubicBezTo>
                  <a:cubicBezTo>
                    <a:pt x="6540526" y="2614079"/>
                    <a:pt x="6430569" y="2203831"/>
                    <a:pt x="6109678" y="2018551"/>
                  </a:cubicBezTo>
                  <a:lnTo>
                    <a:pt x="6109627" y="2018500"/>
                  </a:lnTo>
                  <a:lnTo>
                    <a:pt x="6109754" y="2018462"/>
                  </a:lnTo>
                  <a:cubicBezTo>
                    <a:pt x="5910847" y="1903375"/>
                    <a:pt x="5776557" y="1689088"/>
                    <a:pt x="5774436" y="1443266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4"/>
              <a:stretch>
                <a:fillRect t="-32719" b="-62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110815" y="3625357"/>
            <a:ext cx="3707647" cy="3707225"/>
            <a:chOff x="0" y="0"/>
            <a:chExt cx="6350013" cy="6349289"/>
          </a:xfrm>
        </p:grpSpPr>
        <p:sp>
          <p:nvSpPr>
            <p:cNvPr id="10" name="Freeform 10"/>
            <p:cNvSpPr/>
            <p:nvPr/>
          </p:nvSpPr>
          <p:spPr>
            <a:xfrm>
              <a:off x="-95250" y="-95136"/>
              <a:ext cx="6540526" cy="6539573"/>
            </a:xfrm>
            <a:custGeom>
              <a:avLst/>
              <a:gdLst/>
              <a:ahLst/>
              <a:cxnLst/>
              <a:rect l="l" t="t" r="r" b="b"/>
              <a:pathLst>
                <a:path w="6540526" h="6539573">
                  <a:moveTo>
                    <a:pt x="5684545" y="1101865"/>
                  </a:moveTo>
                  <a:cubicBezTo>
                    <a:pt x="5560365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8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6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9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8" y="6354331"/>
                  </a:lnTo>
                  <a:cubicBezTo>
                    <a:pt x="3926408" y="6539573"/>
                    <a:pt x="4336695" y="6429617"/>
                    <a:pt x="4521988" y="6108764"/>
                  </a:cubicBezTo>
                  <a:cubicBezTo>
                    <a:pt x="4646130" y="5893765"/>
                    <a:pt x="4871314" y="5773446"/>
                    <a:pt x="5102962" y="5773280"/>
                  </a:cubicBezTo>
                  <a:lnTo>
                    <a:pt x="5102911" y="5773192"/>
                  </a:lnTo>
                  <a:cubicBezTo>
                    <a:pt x="5334559" y="5773027"/>
                    <a:pt x="5559781" y="5652707"/>
                    <a:pt x="5683885" y="5437708"/>
                  </a:cubicBezTo>
                  <a:cubicBezTo>
                    <a:pt x="5745010" y="5331854"/>
                    <a:pt x="5774017" y="5216233"/>
                    <a:pt x="5773890" y="5102213"/>
                  </a:cubicBezTo>
                  <a:lnTo>
                    <a:pt x="5773979" y="5102289"/>
                  </a:lnTo>
                  <a:cubicBezTo>
                    <a:pt x="5774182" y="4878845"/>
                    <a:pt x="5886145" y="4661357"/>
                    <a:pt x="6087059" y="4534827"/>
                  </a:cubicBezTo>
                  <a:cubicBezTo>
                    <a:pt x="6195365" y="4477880"/>
                    <a:pt x="6289358" y="4390619"/>
                    <a:pt x="6355029" y="4276865"/>
                  </a:cubicBezTo>
                  <a:cubicBezTo>
                    <a:pt x="6479223" y="4061752"/>
                    <a:pt x="6470777" y="3806571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19"/>
                    <a:pt x="6355245" y="2934970"/>
                  </a:cubicBezTo>
                  <a:cubicBezTo>
                    <a:pt x="6540526" y="2614079"/>
                    <a:pt x="6430569" y="2203831"/>
                    <a:pt x="6109678" y="2018551"/>
                  </a:cubicBezTo>
                  <a:lnTo>
                    <a:pt x="6109627" y="2018500"/>
                  </a:lnTo>
                  <a:lnTo>
                    <a:pt x="6109754" y="2018462"/>
                  </a:lnTo>
                  <a:cubicBezTo>
                    <a:pt x="5910847" y="1903375"/>
                    <a:pt x="5776557" y="1689088"/>
                    <a:pt x="5774436" y="1443266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5"/>
              <a:stretch>
                <a:fillRect t="-16674" b="-1667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676618" y="1791504"/>
            <a:ext cx="6756386" cy="967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 b="1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 MEMBERS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118918" y="1116794"/>
            <a:ext cx="5871786" cy="62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4"/>
              </a:lnSpc>
            </a:pPr>
            <a:r>
              <a:rPr lang="en-US" sz="3639" b="1">
                <a:solidFill>
                  <a:srgbClr val="303642"/>
                </a:solidFill>
                <a:latin typeface="Lato Bold"/>
                <a:ea typeface="Lato Bold"/>
                <a:cs typeface="Lato Bold"/>
                <a:sym typeface="Lato Bold"/>
              </a:rPr>
              <a:t>MEET OUR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39009" y="7930377"/>
            <a:ext cx="4230332" cy="87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4"/>
              </a:lnSpc>
            </a:pPr>
            <a:r>
              <a:rPr lang="en-US" sz="2510" b="1" dirty="0">
                <a:solidFill>
                  <a:srgbClr val="00569E"/>
                </a:solidFill>
                <a:latin typeface="Lato Bold"/>
                <a:ea typeface="Lato Bold"/>
                <a:cs typeface="Lato Bold"/>
                <a:sym typeface="Lato Bold"/>
              </a:rPr>
              <a:t>LAZMI CHOWDHURY</a:t>
            </a:r>
          </a:p>
          <a:p>
            <a:pPr algn="ctr">
              <a:lnSpc>
                <a:spcPts val="3514"/>
              </a:lnSpc>
            </a:pPr>
            <a:r>
              <a:rPr lang="en-US" sz="2510" b="1" dirty="0">
                <a:solidFill>
                  <a:srgbClr val="00569E"/>
                </a:solidFill>
                <a:latin typeface="Lato Bold"/>
                <a:ea typeface="Lato Bold"/>
                <a:cs typeface="Lato Bold"/>
                <a:sym typeface="Lato Bold"/>
              </a:rPr>
              <a:t>ROLL NO. </a:t>
            </a:r>
            <a:r>
              <a:rPr lang="en-US" sz="2510" b="1">
                <a:solidFill>
                  <a:srgbClr val="00569E"/>
                </a:solidFill>
                <a:latin typeface="Lato Bold"/>
                <a:ea typeface="Lato Bold"/>
                <a:cs typeface="Lato Bold"/>
                <a:sym typeface="Lato Bold"/>
              </a:rPr>
              <a:t>2252421108</a:t>
            </a:r>
            <a:endParaRPr lang="en-US" sz="2510" b="1" dirty="0">
              <a:solidFill>
                <a:srgbClr val="00569E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328238" y="7930377"/>
            <a:ext cx="5070484" cy="87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4"/>
              </a:lnSpc>
            </a:pPr>
            <a:r>
              <a:rPr lang="en-US" sz="2510" b="1" dirty="0">
                <a:solidFill>
                  <a:srgbClr val="00569E"/>
                </a:solidFill>
                <a:latin typeface="Lato Bold"/>
                <a:ea typeface="Lato Bold"/>
                <a:cs typeface="Lato Bold"/>
                <a:sym typeface="Lato Bold"/>
              </a:rPr>
              <a:t>TASNIMA TABASSUM BIPASHA</a:t>
            </a:r>
          </a:p>
          <a:p>
            <a:pPr algn="ctr">
              <a:lnSpc>
                <a:spcPts val="3514"/>
              </a:lnSpc>
            </a:pPr>
            <a:r>
              <a:rPr lang="en-US" sz="2510" b="1" dirty="0">
                <a:solidFill>
                  <a:srgbClr val="00569E"/>
                </a:solidFill>
                <a:latin typeface="Lato Bold"/>
                <a:ea typeface="Lato Bold"/>
                <a:cs typeface="Lato Bold"/>
                <a:sym typeface="Lato Bold"/>
              </a:rPr>
              <a:t>ROLL NO. 2252421110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569E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id="20" name="Date Placeholder 18">
            <a:extLst>
              <a:ext uri="{FF2B5EF4-FFF2-40B4-BE49-F238E27FC236}">
                <a16:creationId xmlns:a16="http://schemas.microsoft.com/office/drawing/2014/main" id="{79917B47-FA47-66E6-807B-89864AD62D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08788" y="9639300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23807" y="3244215"/>
            <a:ext cx="3027998" cy="1172527"/>
            <a:chOff x="0" y="0"/>
            <a:chExt cx="4037330" cy="1563370"/>
          </a:xfrm>
        </p:grpSpPr>
        <p:sp>
          <p:nvSpPr>
            <p:cNvPr id="3" name="Freeform 3"/>
            <p:cNvSpPr/>
            <p:nvPr/>
          </p:nvSpPr>
          <p:spPr>
            <a:xfrm>
              <a:off x="46990" y="46990"/>
              <a:ext cx="3942080" cy="1466850"/>
            </a:xfrm>
            <a:custGeom>
              <a:avLst/>
              <a:gdLst/>
              <a:ahLst/>
              <a:cxnLst/>
              <a:rect l="l" t="t" r="r" b="b"/>
              <a:pathLst>
                <a:path w="3942080" h="1466850">
                  <a:moveTo>
                    <a:pt x="617220" y="168910"/>
                  </a:moveTo>
                  <a:cubicBezTo>
                    <a:pt x="2881630" y="46990"/>
                    <a:pt x="3055620" y="5080"/>
                    <a:pt x="3201670" y="3810"/>
                  </a:cubicBezTo>
                  <a:cubicBezTo>
                    <a:pt x="3293110" y="3810"/>
                    <a:pt x="3352800" y="6350"/>
                    <a:pt x="3423920" y="25400"/>
                  </a:cubicBezTo>
                  <a:cubicBezTo>
                    <a:pt x="3495040" y="44450"/>
                    <a:pt x="3566160" y="76200"/>
                    <a:pt x="3627120" y="115570"/>
                  </a:cubicBezTo>
                  <a:cubicBezTo>
                    <a:pt x="3688080" y="156210"/>
                    <a:pt x="3746500" y="209550"/>
                    <a:pt x="3790950" y="266700"/>
                  </a:cubicBezTo>
                  <a:cubicBezTo>
                    <a:pt x="3836670" y="325120"/>
                    <a:pt x="3874770" y="393700"/>
                    <a:pt x="3898900" y="462280"/>
                  </a:cubicBezTo>
                  <a:cubicBezTo>
                    <a:pt x="3923030" y="530860"/>
                    <a:pt x="3937000" y="608330"/>
                    <a:pt x="3938270" y="681990"/>
                  </a:cubicBezTo>
                  <a:cubicBezTo>
                    <a:pt x="3939540" y="755650"/>
                    <a:pt x="3926840" y="831850"/>
                    <a:pt x="3905250" y="901700"/>
                  </a:cubicBezTo>
                  <a:cubicBezTo>
                    <a:pt x="3882390" y="971550"/>
                    <a:pt x="3846830" y="1041400"/>
                    <a:pt x="3803650" y="1101090"/>
                  </a:cubicBezTo>
                  <a:cubicBezTo>
                    <a:pt x="3760470" y="1159510"/>
                    <a:pt x="3703320" y="1214120"/>
                    <a:pt x="3643630" y="1256030"/>
                  </a:cubicBezTo>
                  <a:cubicBezTo>
                    <a:pt x="3583940" y="1297940"/>
                    <a:pt x="3512820" y="1332230"/>
                    <a:pt x="3442970" y="1352550"/>
                  </a:cubicBezTo>
                  <a:cubicBezTo>
                    <a:pt x="3373120" y="1372870"/>
                    <a:pt x="3294380" y="1383030"/>
                    <a:pt x="3221990" y="1380490"/>
                  </a:cubicBezTo>
                  <a:cubicBezTo>
                    <a:pt x="3148330" y="1376680"/>
                    <a:pt x="3072130" y="1361440"/>
                    <a:pt x="3003550" y="1334770"/>
                  </a:cubicBezTo>
                  <a:cubicBezTo>
                    <a:pt x="2934970" y="1309370"/>
                    <a:pt x="2867660" y="1270000"/>
                    <a:pt x="2810510" y="1223010"/>
                  </a:cubicBezTo>
                  <a:cubicBezTo>
                    <a:pt x="2754630" y="1176020"/>
                    <a:pt x="2702560" y="1117600"/>
                    <a:pt x="2664460" y="1055370"/>
                  </a:cubicBezTo>
                  <a:cubicBezTo>
                    <a:pt x="2625090" y="993140"/>
                    <a:pt x="2595880" y="920750"/>
                    <a:pt x="2578100" y="849630"/>
                  </a:cubicBezTo>
                  <a:cubicBezTo>
                    <a:pt x="2561590" y="778510"/>
                    <a:pt x="2556510" y="699770"/>
                    <a:pt x="2562860" y="627380"/>
                  </a:cubicBezTo>
                  <a:cubicBezTo>
                    <a:pt x="2570480" y="553720"/>
                    <a:pt x="2589530" y="478790"/>
                    <a:pt x="2620010" y="411480"/>
                  </a:cubicBezTo>
                  <a:cubicBezTo>
                    <a:pt x="2649220" y="344170"/>
                    <a:pt x="2692400" y="279400"/>
                    <a:pt x="2741930" y="224790"/>
                  </a:cubicBezTo>
                  <a:cubicBezTo>
                    <a:pt x="2791460" y="171450"/>
                    <a:pt x="2853690" y="123190"/>
                    <a:pt x="2917190" y="87630"/>
                  </a:cubicBezTo>
                  <a:cubicBezTo>
                    <a:pt x="2981960" y="52070"/>
                    <a:pt x="3055620" y="26670"/>
                    <a:pt x="3128010" y="13970"/>
                  </a:cubicBezTo>
                  <a:cubicBezTo>
                    <a:pt x="3200400" y="1270"/>
                    <a:pt x="3277870" y="0"/>
                    <a:pt x="3350260" y="10160"/>
                  </a:cubicBezTo>
                  <a:cubicBezTo>
                    <a:pt x="3423920" y="21590"/>
                    <a:pt x="3497580" y="45720"/>
                    <a:pt x="3563620" y="78740"/>
                  </a:cubicBezTo>
                  <a:cubicBezTo>
                    <a:pt x="3628390" y="111760"/>
                    <a:pt x="3690620" y="158750"/>
                    <a:pt x="3742690" y="210820"/>
                  </a:cubicBezTo>
                  <a:cubicBezTo>
                    <a:pt x="3793490" y="262890"/>
                    <a:pt x="3837940" y="327660"/>
                    <a:pt x="3869690" y="393700"/>
                  </a:cubicBezTo>
                  <a:cubicBezTo>
                    <a:pt x="3901440" y="459740"/>
                    <a:pt x="3924300" y="534670"/>
                    <a:pt x="3933190" y="607060"/>
                  </a:cubicBezTo>
                  <a:cubicBezTo>
                    <a:pt x="3942080" y="680720"/>
                    <a:pt x="3938270" y="758190"/>
                    <a:pt x="3924300" y="830580"/>
                  </a:cubicBezTo>
                  <a:cubicBezTo>
                    <a:pt x="3909060" y="901700"/>
                    <a:pt x="3881120" y="975360"/>
                    <a:pt x="3844290" y="1038860"/>
                  </a:cubicBezTo>
                  <a:cubicBezTo>
                    <a:pt x="3807460" y="1102360"/>
                    <a:pt x="3757930" y="1162050"/>
                    <a:pt x="3702050" y="1210310"/>
                  </a:cubicBezTo>
                  <a:cubicBezTo>
                    <a:pt x="3647440" y="1258570"/>
                    <a:pt x="3581400" y="1299210"/>
                    <a:pt x="3512820" y="1328420"/>
                  </a:cubicBezTo>
                  <a:cubicBezTo>
                    <a:pt x="3445510" y="1356360"/>
                    <a:pt x="3388360" y="1366520"/>
                    <a:pt x="3295650" y="1379220"/>
                  </a:cubicBezTo>
                  <a:cubicBezTo>
                    <a:pt x="3138170" y="1400810"/>
                    <a:pt x="2905760" y="1400810"/>
                    <a:pt x="2649220" y="1409700"/>
                  </a:cubicBezTo>
                  <a:cubicBezTo>
                    <a:pt x="2272030" y="1422400"/>
                    <a:pt x="1611630" y="1424940"/>
                    <a:pt x="1249680" y="1437640"/>
                  </a:cubicBezTo>
                  <a:cubicBezTo>
                    <a:pt x="1018540" y="1445260"/>
                    <a:pt x="814070" y="1466850"/>
                    <a:pt x="684530" y="1465580"/>
                  </a:cubicBezTo>
                  <a:cubicBezTo>
                    <a:pt x="615950" y="1465580"/>
                    <a:pt x="579120" y="1465580"/>
                    <a:pt x="528320" y="1455420"/>
                  </a:cubicBezTo>
                  <a:cubicBezTo>
                    <a:pt x="477520" y="1445260"/>
                    <a:pt x="425450" y="1428750"/>
                    <a:pt x="378460" y="1407160"/>
                  </a:cubicBezTo>
                  <a:cubicBezTo>
                    <a:pt x="331470" y="1385570"/>
                    <a:pt x="285750" y="1357630"/>
                    <a:pt x="245110" y="1324610"/>
                  </a:cubicBezTo>
                  <a:cubicBezTo>
                    <a:pt x="205740" y="1292860"/>
                    <a:pt x="167640" y="1254760"/>
                    <a:pt x="135890" y="1212850"/>
                  </a:cubicBezTo>
                  <a:cubicBezTo>
                    <a:pt x="104140" y="1172210"/>
                    <a:pt x="77470" y="1126490"/>
                    <a:pt x="55880" y="1078230"/>
                  </a:cubicBezTo>
                  <a:cubicBezTo>
                    <a:pt x="35560" y="1031240"/>
                    <a:pt x="20320" y="980440"/>
                    <a:pt x="11430" y="928370"/>
                  </a:cubicBezTo>
                  <a:cubicBezTo>
                    <a:pt x="2540" y="877570"/>
                    <a:pt x="0" y="824230"/>
                    <a:pt x="3810" y="772160"/>
                  </a:cubicBezTo>
                  <a:cubicBezTo>
                    <a:pt x="6350" y="721360"/>
                    <a:pt x="16510" y="668020"/>
                    <a:pt x="33020" y="618490"/>
                  </a:cubicBezTo>
                  <a:cubicBezTo>
                    <a:pt x="48260" y="570230"/>
                    <a:pt x="71120" y="520700"/>
                    <a:pt x="97790" y="476250"/>
                  </a:cubicBezTo>
                  <a:cubicBezTo>
                    <a:pt x="125730" y="433070"/>
                    <a:pt x="158750" y="391160"/>
                    <a:pt x="195580" y="354330"/>
                  </a:cubicBezTo>
                  <a:cubicBezTo>
                    <a:pt x="232410" y="318770"/>
                    <a:pt x="275590" y="285750"/>
                    <a:pt x="320040" y="259080"/>
                  </a:cubicBezTo>
                  <a:cubicBezTo>
                    <a:pt x="364490" y="232410"/>
                    <a:pt x="414020" y="210820"/>
                    <a:pt x="463550" y="196850"/>
                  </a:cubicBezTo>
                  <a:cubicBezTo>
                    <a:pt x="513080" y="181610"/>
                    <a:pt x="617220" y="168910"/>
                    <a:pt x="617220" y="168910"/>
                  </a:cubicBezTo>
                </a:path>
              </a:pathLst>
            </a:custGeom>
            <a:solidFill>
              <a:srgbClr val="FDFDF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7772352" y="2723914"/>
            <a:ext cx="10597381" cy="4912429"/>
          </a:xfrm>
          <a:custGeom>
            <a:avLst/>
            <a:gdLst/>
            <a:ahLst/>
            <a:cxnLst/>
            <a:rect l="l" t="t" r="r" b="b"/>
            <a:pathLst>
              <a:path w="10597381" h="4912429">
                <a:moveTo>
                  <a:pt x="0" y="0"/>
                </a:moveTo>
                <a:lnTo>
                  <a:pt x="10597381" y="0"/>
                </a:lnTo>
                <a:lnTo>
                  <a:pt x="10597381" y="4912428"/>
                </a:lnTo>
                <a:lnTo>
                  <a:pt x="0" y="49124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011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21071" y="3169444"/>
            <a:ext cx="6601752" cy="578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3"/>
              </a:lnSpc>
            </a:pPr>
            <a:r>
              <a:rPr lang="en-US" sz="2967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 the server domain, Linux accounted for 13.6% globally in 2019, showcasing significant usage in infrastructure.</a:t>
            </a:r>
          </a:p>
          <a:p>
            <a:pPr algn="just">
              <a:lnSpc>
                <a:spcPts val="4153"/>
              </a:lnSpc>
            </a:pPr>
            <a:endParaRPr lang="en-US" sz="2967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4153"/>
              </a:lnSpc>
              <a:spcBef>
                <a:spcPct val="0"/>
              </a:spcBef>
            </a:pPr>
            <a:r>
              <a:rPr lang="en-US" sz="2967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Also, Linux dominates in the supercomputing world, powering almost 50% of the top 500 supercomputers​. Fedora, while not as common in these systems, contributes to innovations that benefit the Linux ecosystem.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5506700" y="2630805"/>
            <a:ext cx="2857500" cy="1191577"/>
            <a:chOff x="0" y="0"/>
            <a:chExt cx="3810000" cy="1588770"/>
          </a:xfrm>
        </p:grpSpPr>
        <p:sp>
          <p:nvSpPr>
            <p:cNvPr id="7" name="Freeform 7"/>
            <p:cNvSpPr/>
            <p:nvPr/>
          </p:nvSpPr>
          <p:spPr>
            <a:xfrm>
              <a:off x="48260" y="46990"/>
              <a:ext cx="3713480" cy="1507490"/>
            </a:xfrm>
            <a:custGeom>
              <a:avLst/>
              <a:gdLst/>
              <a:ahLst/>
              <a:cxnLst/>
              <a:rect l="l" t="t" r="r" b="b"/>
              <a:pathLst>
                <a:path w="3713480" h="1507490">
                  <a:moveTo>
                    <a:pt x="760730" y="11430"/>
                  </a:moveTo>
                  <a:cubicBezTo>
                    <a:pt x="1480820" y="128270"/>
                    <a:pt x="1732280" y="187960"/>
                    <a:pt x="1957070" y="181610"/>
                  </a:cubicBezTo>
                  <a:cubicBezTo>
                    <a:pt x="2175510" y="175260"/>
                    <a:pt x="2411730" y="95250"/>
                    <a:pt x="2600960" y="66040"/>
                  </a:cubicBezTo>
                  <a:cubicBezTo>
                    <a:pt x="2748280" y="43180"/>
                    <a:pt x="2882900" y="15240"/>
                    <a:pt x="2995930" y="15240"/>
                  </a:cubicBezTo>
                  <a:cubicBezTo>
                    <a:pt x="3079750" y="15240"/>
                    <a:pt x="3147060" y="21590"/>
                    <a:pt x="3216910" y="43180"/>
                  </a:cubicBezTo>
                  <a:cubicBezTo>
                    <a:pt x="3286760" y="63500"/>
                    <a:pt x="3357880" y="97790"/>
                    <a:pt x="3417570" y="139700"/>
                  </a:cubicBezTo>
                  <a:cubicBezTo>
                    <a:pt x="3477260" y="181610"/>
                    <a:pt x="3533140" y="236220"/>
                    <a:pt x="3576320" y="294640"/>
                  </a:cubicBezTo>
                  <a:cubicBezTo>
                    <a:pt x="3619500" y="354330"/>
                    <a:pt x="3655060" y="424180"/>
                    <a:pt x="3677920" y="494030"/>
                  </a:cubicBezTo>
                  <a:cubicBezTo>
                    <a:pt x="3699510" y="562610"/>
                    <a:pt x="3710940" y="640080"/>
                    <a:pt x="3709670" y="713740"/>
                  </a:cubicBezTo>
                  <a:cubicBezTo>
                    <a:pt x="3708400" y="787400"/>
                    <a:pt x="3694430" y="863600"/>
                    <a:pt x="3670300" y="932180"/>
                  </a:cubicBezTo>
                  <a:cubicBezTo>
                    <a:pt x="3646170" y="1002030"/>
                    <a:pt x="3608070" y="1070610"/>
                    <a:pt x="3562350" y="1127760"/>
                  </a:cubicBezTo>
                  <a:cubicBezTo>
                    <a:pt x="3517900" y="1184910"/>
                    <a:pt x="3459480" y="1238250"/>
                    <a:pt x="3398520" y="1277620"/>
                  </a:cubicBezTo>
                  <a:cubicBezTo>
                    <a:pt x="3337560" y="1318260"/>
                    <a:pt x="3266440" y="1350010"/>
                    <a:pt x="3195320" y="1367790"/>
                  </a:cubicBezTo>
                  <a:cubicBezTo>
                    <a:pt x="3124200" y="1386840"/>
                    <a:pt x="3046730" y="1393190"/>
                    <a:pt x="2973070" y="1388110"/>
                  </a:cubicBezTo>
                  <a:cubicBezTo>
                    <a:pt x="2900680" y="1383030"/>
                    <a:pt x="2824480" y="1365250"/>
                    <a:pt x="2757170" y="1337310"/>
                  </a:cubicBezTo>
                  <a:cubicBezTo>
                    <a:pt x="2689860" y="1309370"/>
                    <a:pt x="2622550" y="1267460"/>
                    <a:pt x="2567940" y="1219200"/>
                  </a:cubicBezTo>
                  <a:cubicBezTo>
                    <a:pt x="2513330" y="1170940"/>
                    <a:pt x="2463800" y="1109980"/>
                    <a:pt x="2426970" y="1046480"/>
                  </a:cubicBezTo>
                  <a:cubicBezTo>
                    <a:pt x="2390140" y="984250"/>
                    <a:pt x="2362200" y="910590"/>
                    <a:pt x="2348230" y="839470"/>
                  </a:cubicBezTo>
                  <a:cubicBezTo>
                    <a:pt x="2332990" y="767080"/>
                    <a:pt x="2330450" y="689610"/>
                    <a:pt x="2339340" y="617220"/>
                  </a:cubicBezTo>
                  <a:cubicBezTo>
                    <a:pt x="2348230" y="543560"/>
                    <a:pt x="2371090" y="468630"/>
                    <a:pt x="2402840" y="402590"/>
                  </a:cubicBezTo>
                  <a:cubicBezTo>
                    <a:pt x="2434590" y="337820"/>
                    <a:pt x="2479040" y="273050"/>
                    <a:pt x="2531110" y="220980"/>
                  </a:cubicBezTo>
                  <a:cubicBezTo>
                    <a:pt x="2581910" y="168910"/>
                    <a:pt x="2644140" y="121920"/>
                    <a:pt x="2710180" y="88900"/>
                  </a:cubicBezTo>
                  <a:cubicBezTo>
                    <a:pt x="2774950" y="55880"/>
                    <a:pt x="2849880" y="33020"/>
                    <a:pt x="2922270" y="21590"/>
                  </a:cubicBezTo>
                  <a:cubicBezTo>
                    <a:pt x="2994660" y="11430"/>
                    <a:pt x="3072130" y="12700"/>
                    <a:pt x="3144520" y="25400"/>
                  </a:cubicBezTo>
                  <a:cubicBezTo>
                    <a:pt x="3216910" y="38100"/>
                    <a:pt x="3290570" y="64770"/>
                    <a:pt x="3354070" y="100330"/>
                  </a:cubicBezTo>
                  <a:cubicBezTo>
                    <a:pt x="3418840" y="135890"/>
                    <a:pt x="3479800" y="184150"/>
                    <a:pt x="3529330" y="237490"/>
                  </a:cubicBezTo>
                  <a:cubicBezTo>
                    <a:pt x="3578860" y="292100"/>
                    <a:pt x="3620770" y="356870"/>
                    <a:pt x="3651250" y="424180"/>
                  </a:cubicBezTo>
                  <a:cubicBezTo>
                    <a:pt x="3680460" y="490220"/>
                    <a:pt x="3700780" y="566420"/>
                    <a:pt x="3707130" y="638810"/>
                  </a:cubicBezTo>
                  <a:cubicBezTo>
                    <a:pt x="3713480" y="712470"/>
                    <a:pt x="3708400" y="789940"/>
                    <a:pt x="3690620" y="861060"/>
                  </a:cubicBezTo>
                  <a:cubicBezTo>
                    <a:pt x="3674110" y="932180"/>
                    <a:pt x="3643630" y="1004570"/>
                    <a:pt x="3605530" y="1066800"/>
                  </a:cubicBezTo>
                  <a:cubicBezTo>
                    <a:pt x="3566160" y="1129030"/>
                    <a:pt x="3515360" y="1187450"/>
                    <a:pt x="3458210" y="1234440"/>
                  </a:cubicBezTo>
                  <a:cubicBezTo>
                    <a:pt x="3402330" y="1280160"/>
                    <a:pt x="3356610" y="1313180"/>
                    <a:pt x="3266440" y="1344930"/>
                  </a:cubicBezTo>
                  <a:cubicBezTo>
                    <a:pt x="3091180" y="1408430"/>
                    <a:pt x="2708910" y="1461770"/>
                    <a:pt x="2444750" y="1484630"/>
                  </a:cubicBezTo>
                  <a:cubicBezTo>
                    <a:pt x="2204720" y="1506220"/>
                    <a:pt x="1979930" y="1507490"/>
                    <a:pt x="1747520" y="1489710"/>
                  </a:cubicBezTo>
                  <a:cubicBezTo>
                    <a:pt x="1513840" y="1473200"/>
                    <a:pt x="1262380" y="1416050"/>
                    <a:pt x="1047750" y="1380490"/>
                  </a:cubicBezTo>
                  <a:cubicBezTo>
                    <a:pt x="864870" y="1350010"/>
                    <a:pt x="659130" y="1319530"/>
                    <a:pt x="541020" y="1291590"/>
                  </a:cubicBezTo>
                  <a:cubicBezTo>
                    <a:pt x="474980" y="1276350"/>
                    <a:pt x="438150" y="1267460"/>
                    <a:pt x="391160" y="1247140"/>
                  </a:cubicBezTo>
                  <a:cubicBezTo>
                    <a:pt x="342900" y="1226820"/>
                    <a:pt x="297180" y="1198880"/>
                    <a:pt x="256540" y="1167130"/>
                  </a:cubicBezTo>
                  <a:cubicBezTo>
                    <a:pt x="214630" y="1136650"/>
                    <a:pt x="176530" y="1098550"/>
                    <a:pt x="143510" y="1057910"/>
                  </a:cubicBezTo>
                  <a:cubicBezTo>
                    <a:pt x="111760" y="1017270"/>
                    <a:pt x="83820" y="971550"/>
                    <a:pt x="60960" y="924560"/>
                  </a:cubicBezTo>
                  <a:cubicBezTo>
                    <a:pt x="39370" y="877570"/>
                    <a:pt x="22860" y="826770"/>
                    <a:pt x="12700" y="775970"/>
                  </a:cubicBezTo>
                  <a:cubicBezTo>
                    <a:pt x="3810" y="725170"/>
                    <a:pt x="0" y="671830"/>
                    <a:pt x="2540" y="619760"/>
                  </a:cubicBezTo>
                  <a:cubicBezTo>
                    <a:pt x="5080" y="567690"/>
                    <a:pt x="13970" y="515620"/>
                    <a:pt x="27940" y="466090"/>
                  </a:cubicBezTo>
                  <a:cubicBezTo>
                    <a:pt x="43180" y="416560"/>
                    <a:pt x="64770" y="367030"/>
                    <a:pt x="91440" y="322580"/>
                  </a:cubicBezTo>
                  <a:cubicBezTo>
                    <a:pt x="116840" y="278130"/>
                    <a:pt x="149860" y="234950"/>
                    <a:pt x="186690" y="198120"/>
                  </a:cubicBezTo>
                  <a:cubicBezTo>
                    <a:pt x="222250" y="161290"/>
                    <a:pt x="264160" y="127000"/>
                    <a:pt x="308610" y="100330"/>
                  </a:cubicBezTo>
                  <a:cubicBezTo>
                    <a:pt x="351790" y="72390"/>
                    <a:pt x="401320" y="49530"/>
                    <a:pt x="450850" y="34290"/>
                  </a:cubicBezTo>
                  <a:cubicBezTo>
                    <a:pt x="499110" y="17780"/>
                    <a:pt x="552450" y="7620"/>
                    <a:pt x="604520" y="3810"/>
                  </a:cubicBezTo>
                  <a:cubicBezTo>
                    <a:pt x="655320" y="0"/>
                    <a:pt x="760730" y="11430"/>
                    <a:pt x="760730" y="11430"/>
                  </a:cubicBezTo>
                </a:path>
              </a:pathLst>
            </a:custGeom>
            <a:solidFill>
              <a:srgbClr val="FDFDF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244681" y="1327149"/>
            <a:ext cx="9388681" cy="130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Linux Market Share on Supercomputers and Servers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06401" y="7811762"/>
            <a:ext cx="4152900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ACACAC"/>
                </a:solidFill>
                <a:latin typeface="Open Sans 1"/>
                <a:ea typeface="Open Sans 1"/>
                <a:cs typeface="Open Sans 1"/>
                <a:sym typeface="Open Sans 1"/>
              </a:rPr>
              <a:t>Source: Statista (July, 2024)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569E"/>
                </a:solidFill>
                <a:latin typeface="Canva Sans"/>
                <a:ea typeface="Canva Sans"/>
                <a:cs typeface="Canva Sans"/>
                <a:sym typeface="Canva Sans"/>
              </a:rPr>
              <a:t>20</a:t>
            </a:r>
          </a:p>
        </p:txBody>
      </p:sp>
      <p:sp>
        <p:nvSpPr>
          <p:cNvPr id="15" name="Date Placeholder 18">
            <a:extLst>
              <a:ext uri="{FF2B5EF4-FFF2-40B4-BE49-F238E27FC236}">
                <a16:creationId xmlns:a16="http://schemas.microsoft.com/office/drawing/2014/main" id="{BABF12D0-16E3-2E8D-6F53-8C5E194C46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08788" y="9639300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E896EC9-891F-4E20-D55B-B29A043820B1}"/>
                  </a:ext>
                </a:extLst>
              </p14:cNvPr>
              <p14:cNvContentPartPr/>
              <p14:nvPr/>
            </p14:nvContentPartPr>
            <p14:xfrm>
              <a:off x="17195160" y="3167880"/>
              <a:ext cx="872640" cy="206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E896EC9-891F-4E20-D55B-B29A043820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32160" y="3104990"/>
                <a:ext cx="998280" cy="33170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96260" y="233591"/>
            <a:ext cx="11190675" cy="9819817"/>
          </a:xfrm>
          <a:custGeom>
            <a:avLst/>
            <a:gdLst/>
            <a:ahLst/>
            <a:cxnLst/>
            <a:rect l="l" t="t" r="r" b="b"/>
            <a:pathLst>
              <a:path w="11190675" h="9819817">
                <a:moveTo>
                  <a:pt x="0" y="0"/>
                </a:moveTo>
                <a:lnTo>
                  <a:pt x="11190675" y="0"/>
                </a:lnTo>
                <a:lnTo>
                  <a:pt x="11190675" y="9819818"/>
                </a:lnTo>
                <a:lnTo>
                  <a:pt x="0" y="9819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549024" y="3780066"/>
            <a:ext cx="9042568" cy="371869"/>
            <a:chOff x="0" y="0"/>
            <a:chExt cx="2381582" cy="97941"/>
          </a:xfrm>
          <a:noFill/>
        </p:grpSpPr>
        <p:sp>
          <p:nvSpPr>
            <p:cNvPr id="4" name="Freeform 4"/>
            <p:cNvSpPr/>
            <p:nvPr/>
          </p:nvSpPr>
          <p:spPr>
            <a:xfrm>
              <a:off x="0" y="0"/>
              <a:ext cx="2381582" cy="97941"/>
            </a:xfrm>
            <a:custGeom>
              <a:avLst/>
              <a:gdLst/>
              <a:ahLst/>
              <a:cxnLst/>
              <a:rect l="l" t="t" r="r" b="b"/>
              <a:pathLst>
                <a:path w="2381582" h="97941">
                  <a:moveTo>
                    <a:pt x="0" y="0"/>
                  </a:moveTo>
                  <a:lnTo>
                    <a:pt x="2381582" y="0"/>
                  </a:lnTo>
                  <a:lnTo>
                    <a:pt x="2381582" y="97941"/>
                  </a:lnTo>
                  <a:lnTo>
                    <a:pt x="0" y="97941"/>
                  </a:lnTo>
                  <a:close/>
                </a:path>
              </a:pathLst>
            </a:custGeom>
            <a:grpFill/>
            <a:ln w="19050" cap="sq">
              <a:gradFill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00BF63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>
                <a:highlight>
                  <a:srgbClr val="FFFF00"/>
                </a:highligh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81582" cy="13604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highlight>
                  <a:srgbClr val="FFFF00"/>
                </a:highlight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598515" y="1138827"/>
            <a:ext cx="9951756" cy="146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Comparison with Other </a:t>
            </a:r>
          </a:p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Linux Distributions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710785"/>
            <a:ext cx="6697325" cy="6397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84"/>
              </a:lnSpc>
            </a:pPr>
            <a:endParaRPr dirty="0"/>
          </a:p>
          <a:p>
            <a:pPr algn="just">
              <a:lnSpc>
                <a:spcPts val="5084"/>
              </a:lnSpc>
            </a:pPr>
            <a:r>
              <a:rPr lang="en-US" sz="3631" dirty="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Ubuntu leads Linux desktop adoption at nearly 34% among Linux users globally, while Fedora holds a smaller share. However, Fedora's rapid updates and innovation make it a leader in cutting-edge feature</a:t>
            </a:r>
          </a:p>
          <a:p>
            <a:pPr algn="just">
              <a:lnSpc>
                <a:spcPts val="5084"/>
              </a:lnSpc>
              <a:spcBef>
                <a:spcPct val="0"/>
              </a:spcBef>
            </a:pPr>
            <a:endParaRPr lang="en-US" sz="3631" dirty="0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573000" y="9521825"/>
            <a:ext cx="4519001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ACACAC"/>
                </a:solidFill>
                <a:latin typeface="Open Sans 1"/>
                <a:ea typeface="Open Sans 1"/>
                <a:cs typeface="Open Sans 1"/>
                <a:sym typeface="Open Sans 1"/>
              </a:rPr>
              <a:t>Source: W3Techs (July, 2024)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569E"/>
                </a:solidFill>
                <a:latin typeface="Canva Sans"/>
                <a:ea typeface="Canva Sans"/>
                <a:cs typeface="Canva Sans"/>
                <a:sym typeface="Canva Sans"/>
              </a:rPr>
              <a:t>21</a:t>
            </a:r>
          </a:p>
        </p:txBody>
      </p:sp>
      <p:sp>
        <p:nvSpPr>
          <p:cNvPr id="14" name="Date Placeholder 18">
            <a:extLst>
              <a:ext uri="{FF2B5EF4-FFF2-40B4-BE49-F238E27FC236}">
                <a16:creationId xmlns:a16="http://schemas.microsoft.com/office/drawing/2014/main" id="{9F8E7B3B-7340-CAE5-CF22-35D61F845B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163512" y="9916945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4267" y="2752391"/>
            <a:ext cx="9198697" cy="4553812"/>
            <a:chOff x="0" y="0"/>
            <a:chExt cx="12264929" cy="6071749"/>
          </a:xfrm>
        </p:grpSpPr>
        <p:sp>
          <p:nvSpPr>
            <p:cNvPr id="3" name="Freeform 3"/>
            <p:cNvSpPr/>
            <p:nvPr/>
          </p:nvSpPr>
          <p:spPr>
            <a:xfrm>
              <a:off x="0" y="41473"/>
              <a:ext cx="12264929" cy="6030276"/>
            </a:xfrm>
            <a:custGeom>
              <a:avLst/>
              <a:gdLst/>
              <a:ahLst/>
              <a:cxnLst/>
              <a:rect l="l" t="t" r="r" b="b"/>
              <a:pathLst>
                <a:path w="12264929" h="6030276">
                  <a:moveTo>
                    <a:pt x="0" y="0"/>
                  </a:moveTo>
                  <a:lnTo>
                    <a:pt x="12264929" y="0"/>
                  </a:lnTo>
                  <a:lnTo>
                    <a:pt x="12264929" y="6030276"/>
                  </a:lnTo>
                  <a:lnTo>
                    <a:pt x="0" y="60302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027" r="-7542" b="-7191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445312" y="0"/>
              <a:ext cx="1283825" cy="1396337"/>
              <a:chOff x="0" y="0"/>
              <a:chExt cx="1376680" cy="149733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50800" y="50800"/>
                <a:ext cx="1275080" cy="1395730"/>
              </a:xfrm>
              <a:custGeom>
                <a:avLst/>
                <a:gdLst/>
                <a:ahLst/>
                <a:cxnLst/>
                <a:rect l="l" t="t" r="r" b="b"/>
                <a:pathLst>
                  <a:path w="1275080" h="1395730">
                    <a:moveTo>
                      <a:pt x="0" y="944880"/>
                    </a:moveTo>
                    <a:cubicBezTo>
                      <a:pt x="0" y="944880"/>
                      <a:pt x="1270" y="878840"/>
                      <a:pt x="2540" y="844550"/>
                    </a:cubicBezTo>
                    <a:cubicBezTo>
                      <a:pt x="3810" y="811530"/>
                      <a:pt x="0" y="774700"/>
                      <a:pt x="6350" y="746760"/>
                    </a:cubicBezTo>
                    <a:cubicBezTo>
                      <a:pt x="10160" y="723900"/>
                      <a:pt x="24130" y="712470"/>
                      <a:pt x="30480" y="689610"/>
                    </a:cubicBezTo>
                    <a:cubicBezTo>
                      <a:pt x="38100" y="661670"/>
                      <a:pt x="36830" y="626110"/>
                      <a:pt x="40640" y="586740"/>
                    </a:cubicBezTo>
                    <a:cubicBezTo>
                      <a:pt x="45720" y="538480"/>
                      <a:pt x="52070" y="473710"/>
                      <a:pt x="55880" y="421640"/>
                    </a:cubicBezTo>
                    <a:cubicBezTo>
                      <a:pt x="59690" y="373380"/>
                      <a:pt x="60960" y="327660"/>
                      <a:pt x="62230" y="281940"/>
                    </a:cubicBezTo>
                    <a:cubicBezTo>
                      <a:pt x="63500" y="240030"/>
                      <a:pt x="63500" y="196850"/>
                      <a:pt x="64770" y="158750"/>
                    </a:cubicBezTo>
                    <a:cubicBezTo>
                      <a:pt x="66040" y="125730"/>
                      <a:pt x="68580" y="80010"/>
                      <a:pt x="69850" y="66040"/>
                    </a:cubicBezTo>
                    <a:cubicBezTo>
                      <a:pt x="69850" y="62230"/>
                      <a:pt x="69850" y="60960"/>
                      <a:pt x="71120" y="58420"/>
                    </a:cubicBezTo>
                    <a:cubicBezTo>
                      <a:pt x="71120" y="54610"/>
                      <a:pt x="71120" y="49530"/>
                      <a:pt x="71120" y="49530"/>
                    </a:cubicBezTo>
                    <a:cubicBezTo>
                      <a:pt x="71120" y="49530"/>
                      <a:pt x="73660" y="44450"/>
                      <a:pt x="74930" y="41910"/>
                    </a:cubicBezTo>
                    <a:cubicBezTo>
                      <a:pt x="76200" y="39370"/>
                      <a:pt x="77470" y="34290"/>
                      <a:pt x="77470" y="34290"/>
                    </a:cubicBezTo>
                    <a:cubicBezTo>
                      <a:pt x="77470" y="34290"/>
                      <a:pt x="81280" y="30480"/>
                      <a:pt x="82550" y="27940"/>
                    </a:cubicBezTo>
                    <a:cubicBezTo>
                      <a:pt x="83820" y="25400"/>
                      <a:pt x="87630" y="21590"/>
                      <a:pt x="87630" y="21590"/>
                    </a:cubicBezTo>
                    <a:cubicBezTo>
                      <a:pt x="87630" y="21590"/>
                      <a:pt x="91440" y="17780"/>
                      <a:pt x="92710" y="16510"/>
                    </a:cubicBezTo>
                    <a:cubicBezTo>
                      <a:pt x="95250" y="13970"/>
                      <a:pt x="99060" y="11430"/>
                      <a:pt x="99060" y="11430"/>
                    </a:cubicBezTo>
                    <a:cubicBezTo>
                      <a:pt x="99060" y="10160"/>
                      <a:pt x="104140" y="8890"/>
                      <a:pt x="106680" y="7620"/>
                    </a:cubicBezTo>
                    <a:cubicBezTo>
                      <a:pt x="109220" y="6350"/>
                      <a:pt x="114300" y="3810"/>
                      <a:pt x="114300" y="3810"/>
                    </a:cubicBezTo>
                    <a:cubicBezTo>
                      <a:pt x="114300" y="3810"/>
                      <a:pt x="119380" y="2540"/>
                      <a:pt x="121920" y="1270"/>
                    </a:cubicBezTo>
                    <a:cubicBezTo>
                      <a:pt x="124460" y="1270"/>
                      <a:pt x="129540" y="0"/>
                      <a:pt x="129540" y="0"/>
                    </a:cubicBezTo>
                    <a:cubicBezTo>
                      <a:pt x="129540" y="0"/>
                      <a:pt x="134620" y="0"/>
                      <a:pt x="138430" y="0"/>
                    </a:cubicBezTo>
                    <a:cubicBezTo>
                      <a:pt x="140970" y="0"/>
                      <a:pt x="146050" y="0"/>
                      <a:pt x="146050" y="0"/>
                    </a:cubicBezTo>
                    <a:cubicBezTo>
                      <a:pt x="146050" y="0"/>
                      <a:pt x="151130" y="1270"/>
                      <a:pt x="153670" y="2540"/>
                    </a:cubicBezTo>
                    <a:cubicBezTo>
                      <a:pt x="156210" y="2540"/>
                      <a:pt x="161290" y="3810"/>
                      <a:pt x="161290" y="3810"/>
                    </a:cubicBezTo>
                    <a:cubicBezTo>
                      <a:pt x="161290" y="3810"/>
                      <a:pt x="166370" y="6350"/>
                      <a:pt x="168910" y="7620"/>
                    </a:cubicBezTo>
                    <a:cubicBezTo>
                      <a:pt x="171450" y="8890"/>
                      <a:pt x="175260" y="11430"/>
                      <a:pt x="176530" y="11430"/>
                    </a:cubicBezTo>
                    <a:cubicBezTo>
                      <a:pt x="176530" y="11430"/>
                      <a:pt x="180340" y="15240"/>
                      <a:pt x="181610" y="17780"/>
                    </a:cubicBezTo>
                    <a:cubicBezTo>
                      <a:pt x="184150" y="19050"/>
                      <a:pt x="187960" y="22860"/>
                      <a:pt x="187960" y="22860"/>
                    </a:cubicBezTo>
                    <a:cubicBezTo>
                      <a:pt x="187960" y="22860"/>
                      <a:pt x="190500" y="27940"/>
                      <a:pt x="193040" y="29210"/>
                    </a:cubicBezTo>
                    <a:cubicBezTo>
                      <a:pt x="194310" y="31750"/>
                      <a:pt x="196850" y="36830"/>
                      <a:pt x="196850" y="36830"/>
                    </a:cubicBezTo>
                    <a:cubicBezTo>
                      <a:pt x="196850" y="36830"/>
                      <a:pt x="199390" y="41910"/>
                      <a:pt x="199390" y="44450"/>
                    </a:cubicBezTo>
                    <a:cubicBezTo>
                      <a:pt x="200660" y="46990"/>
                      <a:pt x="201930" y="52070"/>
                      <a:pt x="201930" y="52070"/>
                    </a:cubicBezTo>
                    <a:cubicBezTo>
                      <a:pt x="201930" y="52070"/>
                      <a:pt x="203200" y="57150"/>
                      <a:pt x="203200" y="59690"/>
                    </a:cubicBezTo>
                    <a:cubicBezTo>
                      <a:pt x="203200" y="62230"/>
                      <a:pt x="204470" y="67310"/>
                      <a:pt x="204470" y="67310"/>
                    </a:cubicBezTo>
                    <a:cubicBezTo>
                      <a:pt x="204470" y="68580"/>
                      <a:pt x="246380" y="152400"/>
                      <a:pt x="256540" y="179070"/>
                    </a:cubicBezTo>
                    <a:cubicBezTo>
                      <a:pt x="260350" y="191770"/>
                      <a:pt x="262890" y="209550"/>
                      <a:pt x="264160" y="209550"/>
                    </a:cubicBezTo>
                    <a:cubicBezTo>
                      <a:pt x="264160" y="209550"/>
                      <a:pt x="265430" y="208280"/>
                      <a:pt x="265430" y="208280"/>
                    </a:cubicBezTo>
                    <a:cubicBezTo>
                      <a:pt x="265430" y="208280"/>
                      <a:pt x="269240" y="204470"/>
                      <a:pt x="271780" y="203200"/>
                    </a:cubicBezTo>
                    <a:cubicBezTo>
                      <a:pt x="273050" y="201930"/>
                      <a:pt x="278130" y="198120"/>
                      <a:pt x="278130" y="198120"/>
                    </a:cubicBezTo>
                    <a:cubicBezTo>
                      <a:pt x="278130" y="198120"/>
                      <a:pt x="281940" y="195580"/>
                      <a:pt x="284480" y="194310"/>
                    </a:cubicBezTo>
                    <a:cubicBezTo>
                      <a:pt x="287020" y="193040"/>
                      <a:pt x="292100" y="190500"/>
                      <a:pt x="292100" y="190500"/>
                    </a:cubicBezTo>
                    <a:cubicBezTo>
                      <a:pt x="292100" y="190500"/>
                      <a:pt x="298450" y="189230"/>
                      <a:pt x="300990" y="187960"/>
                    </a:cubicBezTo>
                    <a:cubicBezTo>
                      <a:pt x="303530" y="187960"/>
                      <a:pt x="308610" y="186690"/>
                      <a:pt x="308610" y="186690"/>
                    </a:cubicBezTo>
                    <a:cubicBezTo>
                      <a:pt x="308610" y="186690"/>
                      <a:pt x="313690" y="186690"/>
                      <a:pt x="317500" y="186690"/>
                    </a:cubicBezTo>
                    <a:cubicBezTo>
                      <a:pt x="320040" y="186690"/>
                      <a:pt x="325120" y="186690"/>
                      <a:pt x="325120" y="186690"/>
                    </a:cubicBezTo>
                    <a:cubicBezTo>
                      <a:pt x="325120" y="186690"/>
                      <a:pt x="330200" y="187960"/>
                      <a:pt x="332740" y="189230"/>
                    </a:cubicBezTo>
                    <a:cubicBezTo>
                      <a:pt x="336550" y="190500"/>
                      <a:pt x="341630" y="191770"/>
                      <a:pt x="341630" y="191770"/>
                    </a:cubicBezTo>
                    <a:cubicBezTo>
                      <a:pt x="341630" y="191770"/>
                      <a:pt x="346710" y="194310"/>
                      <a:pt x="349250" y="195580"/>
                    </a:cubicBezTo>
                    <a:cubicBezTo>
                      <a:pt x="350520" y="196850"/>
                      <a:pt x="355600" y="199390"/>
                      <a:pt x="355600" y="199390"/>
                    </a:cubicBezTo>
                    <a:cubicBezTo>
                      <a:pt x="355600" y="199390"/>
                      <a:pt x="359410" y="203200"/>
                      <a:pt x="361950" y="205740"/>
                    </a:cubicBezTo>
                    <a:cubicBezTo>
                      <a:pt x="364490" y="207010"/>
                      <a:pt x="368300" y="210820"/>
                      <a:pt x="368300" y="210820"/>
                    </a:cubicBezTo>
                    <a:cubicBezTo>
                      <a:pt x="368300" y="210820"/>
                      <a:pt x="370840" y="215900"/>
                      <a:pt x="372110" y="217170"/>
                    </a:cubicBezTo>
                    <a:cubicBezTo>
                      <a:pt x="374650" y="219710"/>
                      <a:pt x="377190" y="224790"/>
                      <a:pt x="377190" y="224790"/>
                    </a:cubicBezTo>
                    <a:cubicBezTo>
                      <a:pt x="377190" y="224790"/>
                      <a:pt x="379730" y="229870"/>
                      <a:pt x="379730" y="232410"/>
                    </a:cubicBezTo>
                    <a:cubicBezTo>
                      <a:pt x="381000" y="234950"/>
                      <a:pt x="382270" y="240030"/>
                      <a:pt x="382270" y="240030"/>
                    </a:cubicBezTo>
                    <a:cubicBezTo>
                      <a:pt x="382270" y="240030"/>
                      <a:pt x="383540" y="246380"/>
                      <a:pt x="383540" y="248920"/>
                    </a:cubicBezTo>
                    <a:cubicBezTo>
                      <a:pt x="383540" y="251460"/>
                      <a:pt x="384810" y="256540"/>
                      <a:pt x="384810" y="256540"/>
                    </a:cubicBezTo>
                    <a:cubicBezTo>
                      <a:pt x="384810" y="256540"/>
                      <a:pt x="387350" y="267970"/>
                      <a:pt x="388620" y="267970"/>
                    </a:cubicBezTo>
                    <a:cubicBezTo>
                      <a:pt x="391160" y="267970"/>
                      <a:pt x="391160" y="255270"/>
                      <a:pt x="396240" y="245110"/>
                    </a:cubicBezTo>
                    <a:cubicBezTo>
                      <a:pt x="405130" y="220980"/>
                      <a:pt x="429260" y="166370"/>
                      <a:pt x="453390" y="132080"/>
                    </a:cubicBezTo>
                    <a:cubicBezTo>
                      <a:pt x="477520" y="96520"/>
                      <a:pt x="504190" y="53340"/>
                      <a:pt x="542290" y="33020"/>
                    </a:cubicBezTo>
                    <a:cubicBezTo>
                      <a:pt x="584200" y="11430"/>
                      <a:pt x="657860" y="5080"/>
                      <a:pt x="698500" y="15240"/>
                    </a:cubicBezTo>
                    <a:cubicBezTo>
                      <a:pt x="730250" y="24130"/>
                      <a:pt x="756920" y="44450"/>
                      <a:pt x="774700" y="66040"/>
                    </a:cubicBezTo>
                    <a:cubicBezTo>
                      <a:pt x="792480" y="87630"/>
                      <a:pt x="798830" y="115570"/>
                      <a:pt x="806450" y="144780"/>
                    </a:cubicBezTo>
                    <a:cubicBezTo>
                      <a:pt x="815340" y="179070"/>
                      <a:pt x="820420" y="237490"/>
                      <a:pt x="821690" y="259080"/>
                    </a:cubicBezTo>
                    <a:cubicBezTo>
                      <a:pt x="822960" y="267970"/>
                      <a:pt x="820420" y="276860"/>
                      <a:pt x="821690" y="278130"/>
                    </a:cubicBezTo>
                    <a:cubicBezTo>
                      <a:pt x="821690" y="278130"/>
                      <a:pt x="822960" y="275590"/>
                      <a:pt x="824230" y="274320"/>
                    </a:cubicBezTo>
                    <a:cubicBezTo>
                      <a:pt x="826770" y="273050"/>
                      <a:pt x="831850" y="269240"/>
                      <a:pt x="831850" y="269240"/>
                    </a:cubicBezTo>
                    <a:cubicBezTo>
                      <a:pt x="831850" y="269240"/>
                      <a:pt x="836930" y="266700"/>
                      <a:pt x="839470" y="265430"/>
                    </a:cubicBezTo>
                    <a:cubicBezTo>
                      <a:pt x="842010" y="264160"/>
                      <a:pt x="847090" y="260350"/>
                      <a:pt x="847090" y="260350"/>
                    </a:cubicBezTo>
                    <a:cubicBezTo>
                      <a:pt x="847090" y="260350"/>
                      <a:pt x="852170" y="259080"/>
                      <a:pt x="855980" y="259080"/>
                    </a:cubicBezTo>
                    <a:cubicBezTo>
                      <a:pt x="858520" y="257810"/>
                      <a:pt x="863600" y="256540"/>
                      <a:pt x="863600" y="256540"/>
                    </a:cubicBezTo>
                    <a:cubicBezTo>
                      <a:pt x="864870" y="256540"/>
                      <a:pt x="869950" y="256540"/>
                      <a:pt x="872490" y="256540"/>
                    </a:cubicBezTo>
                    <a:cubicBezTo>
                      <a:pt x="876300" y="256540"/>
                      <a:pt x="881380" y="256540"/>
                      <a:pt x="881380" y="256540"/>
                    </a:cubicBezTo>
                    <a:cubicBezTo>
                      <a:pt x="881380" y="256540"/>
                      <a:pt x="887730" y="257810"/>
                      <a:pt x="890270" y="259080"/>
                    </a:cubicBezTo>
                    <a:cubicBezTo>
                      <a:pt x="892810" y="259080"/>
                      <a:pt x="899160" y="260350"/>
                      <a:pt x="899160" y="260350"/>
                    </a:cubicBezTo>
                    <a:cubicBezTo>
                      <a:pt x="899160" y="260350"/>
                      <a:pt x="904240" y="264160"/>
                      <a:pt x="906780" y="265430"/>
                    </a:cubicBezTo>
                    <a:cubicBezTo>
                      <a:pt x="909320" y="266700"/>
                      <a:pt x="914400" y="269240"/>
                      <a:pt x="914400" y="269240"/>
                    </a:cubicBezTo>
                    <a:cubicBezTo>
                      <a:pt x="914400" y="269240"/>
                      <a:pt x="919480" y="273050"/>
                      <a:pt x="920750" y="275590"/>
                    </a:cubicBezTo>
                    <a:cubicBezTo>
                      <a:pt x="923290" y="276860"/>
                      <a:pt x="928370" y="280670"/>
                      <a:pt x="928370" y="280670"/>
                    </a:cubicBezTo>
                    <a:cubicBezTo>
                      <a:pt x="928370" y="280670"/>
                      <a:pt x="930910" y="285750"/>
                      <a:pt x="933450" y="288290"/>
                    </a:cubicBezTo>
                    <a:cubicBezTo>
                      <a:pt x="934720" y="290830"/>
                      <a:pt x="938530" y="295910"/>
                      <a:pt x="938530" y="295910"/>
                    </a:cubicBezTo>
                    <a:cubicBezTo>
                      <a:pt x="938530" y="295910"/>
                      <a:pt x="939800" y="300990"/>
                      <a:pt x="941070" y="303530"/>
                    </a:cubicBezTo>
                    <a:cubicBezTo>
                      <a:pt x="942340" y="306070"/>
                      <a:pt x="942340" y="308610"/>
                      <a:pt x="944880" y="312420"/>
                    </a:cubicBezTo>
                    <a:cubicBezTo>
                      <a:pt x="947420" y="321310"/>
                      <a:pt x="960120" y="340360"/>
                      <a:pt x="963930" y="359410"/>
                    </a:cubicBezTo>
                    <a:cubicBezTo>
                      <a:pt x="967740" y="382270"/>
                      <a:pt x="953770" y="421640"/>
                      <a:pt x="960120" y="441960"/>
                    </a:cubicBezTo>
                    <a:cubicBezTo>
                      <a:pt x="965200" y="457200"/>
                      <a:pt x="977900" y="476250"/>
                      <a:pt x="984250" y="477520"/>
                    </a:cubicBezTo>
                    <a:cubicBezTo>
                      <a:pt x="988060" y="478790"/>
                      <a:pt x="990600" y="472440"/>
                      <a:pt x="994410" y="469900"/>
                    </a:cubicBezTo>
                    <a:cubicBezTo>
                      <a:pt x="998220" y="467360"/>
                      <a:pt x="1004570" y="464820"/>
                      <a:pt x="1010920" y="462280"/>
                    </a:cubicBezTo>
                    <a:cubicBezTo>
                      <a:pt x="1017270" y="461010"/>
                      <a:pt x="1023620" y="459740"/>
                      <a:pt x="1029970" y="459740"/>
                    </a:cubicBezTo>
                    <a:cubicBezTo>
                      <a:pt x="1036320" y="458470"/>
                      <a:pt x="1042670" y="459740"/>
                      <a:pt x="1047750" y="459740"/>
                    </a:cubicBezTo>
                    <a:cubicBezTo>
                      <a:pt x="1054100" y="461010"/>
                      <a:pt x="1060450" y="463550"/>
                      <a:pt x="1066800" y="466090"/>
                    </a:cubicBezTo>
                    <a:cubicBezTo>
                      <a:pt x="1071880" y="468630"/>
                      <a:pt x="1078230" y="472440"/>
                      <a:pt x="1082040" y="474980"/>
                    </a:cubicBezTo>
                    <a:cubicBezTo>
                      <a:pt x="1084580" y="477520"/>
                      <a:pt x="1085850" y="480060"/>
                      <a:pt x="1088390" y="481330"/>
                    </a:cubicBezTo>
                    <a:cubicBezTo>
                      <a:pt x="1092200" y="482600"/>
                      <a:pt x="1096010" y="481330"/>
                      <a:pt x="1102360" y="482600"/>
                    </a:cubicBezTo>
                    <a:cubicBezTo>
                      <a:pt x="1117600" y="486410"/>
                      <a:pt x="1151890" y="497840"/>
                      <a:pt x="1176020" y="511810"/>
                    </a:cubicBezTo>
                    <a:cubicBezTo>
                      <a:pt x="1202690" y="525780"/>
                      <a:pt x="1235710" y="542290"/>
                      <a:pt x="1252220" y="567690"/>
                    </a:cubicBezTo>
                    <a:cubicBezTo>
                      <a:pt x="1270000" y="596900"/>
                      <a:pt x="1275080" y="646430"/>
                      <a:pt x="1273810" y="681990"/>
                    </a:cubicBezTo>
                    <a:cubicBezTo>
                      <a:pt x="1272540" y="711200"/>
                      <a:pt x="1261110" y="737870"/>
                      <a:pt x="1250950" y="763270"/>
                    </a:cubicBezTo>
                    <a:cubicBezTo>
                      <a:pt x="1240790" y="788670"/>
                      <a:pt x="1224280" y="812800"/>
                      <a:pt x="1211580" y="835660"/>
                    </a:cubicBezTo>
                    <a:cubicBezTo>
                      <a:pt x="1198880" y="859790"/>
                      <a:pt x="1189990" y="882650"/>
                      <a:pt x="1176020" y="905510"/>
                    </a:cubicBezTo>
                    <a:cubicBezTo>
                      <a:pt x="1160780" y="927100"/>
                      <a:pt x="1145540" y="956310"/>
                      <a:pt x="1122680" y="969010"/>
                    </a:cubicBezTo>
                    <a:cubicBezTo>
                      <a:pt x="1097280" y="981710"/>
                      <a:pt x="1052830" y="984250"/>
                      <a:pt x="1026160" y="975360"/>
                    </a:cubicBezTo>
                    <a:cubicBezTo>
                      <a:pt x="1003300" y="967740"/>
                      <a:pt x="980440" y="920750"/>
                      <a:pt x="970280" y="923290"/>
                    </a:cubicBezTo>
                    <a:cubicBezTo>
                      <a:pt x="966470" y="924560"/>
                      <a:pt x="967740" y="934720"/>
                      <a:pt x="963930" y="943610"/>
                    </a:cubicBezTo>
                    <a:cubicBezTo>
                      <a:pt x="957580" y="956310"/>
                      <a:pt x="930910" y="994410"/>
                      <a:pt x="929640" y="995680"/>
                    </a:cubicBezTo>
                    <a:cubicBezTo>
                      <a:pt x="929640" y="996950"/>
                      <a:pt x="928370" y="1005840"/>
                      <a:pt x="928370" y="1005840"/>
                    </a:cubicBezTo>
                    <a:cubicBezTo>
                      <a:pt x="928370" y="1005840"/>
                      <a:pt x="925830" y="1012190"/>
                      <a:pt x="924560" y="1014730"/>
                    </a:cubicBezTo>
                    <a:cubicBezTo>
                      <a:pt x="924560" y="1017270"/>
                      <a:pt x="922020" y="1023620"/>
                      <a:pt x="922020" y="1023620"/>
                    </a:cubicBezTo>
                    <a:cubicBezTo>
                      <a:pt x="922020" y="1023620"/>
                      <a:pt x="918210" y="1028700"/>
                      <a:pt x="915670" y="1031240"/>
                    </a:cubicBezTo>
                    <a:cubicBezTo>
                      <a:pt x="914400" y="1033780"/>
                      <a:pt x="910590" y="1038860"/>
                      <a:pt x="910590" y="1038860"/>
                    </a:cubicBezTo>
                    <a:cubicBezTo>
                      <a:pt x="910590" y="1038860"/>
                      <a:pt x="905510" y="1043940"/>
                      <a:pt x="902970" y="1045210"/>
                    </a:cubicBezTo>
                    <a:cubicBezTo>
                      <a:pt x="900430" y="1047750"/>
                      <a:pt x="896620" y="1051560"/>
                      <a:pt x="896620" y="1051560"/>
                    </a:cubicBezTo>
                    <a:cubicBezTo>
                      <a:pt x="895350" y="1051560"/>
                      <a:pt x="890270" y="1055370"/>
                      <a:pt x="887730" y="1056640"/>
                    </a:cubicBezTo>
                    <a:cubicBezTo>
                      <a:pt x="885190" y="1057910"/>
                      <a:pt x="878840" y="1060450"/>
                      <a:pt x="878840" y="1060450"/>
                    </a:cubicBezTo>
                    <a:cubicBezTo>
                      <a:pt x="878840" y="1060450"/>
                      <a:pt x="872490" y="1061720"/>
                      <a:pt x="869950" y="1062990"/>
                    </a:cubicBezTo>
                    <a:cubicBezTo>
                      <a:pt x="866140" y="1062990"/>
                      <a:pt x="861060" y="1065530"/>
                      <a:pt x="859790" y="1065530"/>
                    </a:cubicBezTo>
                    <a:cubicBezTo>
                      <a:pt x="859790" y="1065530"/>
                      <a:pt x="857250" y="1064260"/>
                      <a:pt x="854710" y="1065530"/>
                    </a:cubicBezTo>
                    <a:cubicBezTo>
                      <a:pt x="848360" y="1066800"/>
                      <a:pt x="829310" y="1075690"/>
                      <a:pt x="822960" y="1083310"/>
                    </a:cubicBezTo>
                    <a:cubicBezTo>
                      <a:pt x="817880" y="1090930"/>
                      <a:pt x="825500" y="1102360"/>
                      <a:pt x="819150" y="1111250"/>
                    </a:cubicBezTo>
                    <a:cubicBezTo>
                      <a:pt x="807720" y="1127760"/>
                      <a:pt x="768350" y="1155700"/>
                      <a:pt x="740410" y="1155700"/>
                    </a:cubicBezTo>
                    <a:cubicBezTo>
                      <a:pt x="707390" y="1156970"/>
                      <a:pt x="666750" y="1093470"/>
                      <a:pt x="633730" y="1102360"/>
                    </a:cubicBezTo>
                    <a:cubicBezTo>
                      <a:pt x="585470" y="1116330"/>
                      <a:pt x="502920" y="1319530"/>
                      <a:pt x="502920" y="1319530"/>
                    </a:cubicBezTo>
                    <a:cubicBezTo>
                      <a:pt x="502920" y="1319530"/>
                      <a:pt x="502920" y="1324610"/>
                      <a:pt x="502920" y="1328420"/>
                    </a:cubicBezTo>
                    <a:cubicBezTo>
                      <a:pt x="502920" y="1330960"/>
                      <a:pt x="502920" y="1336040"/>
                      <a:pt x="502920" y="1336040"/>
                    </a:cubicBezTo>
                    <a:cubicBezTo>
                      <a:pt x="502920" y="1336040"/>
                      <a:pt x="501650" y="1341120"/>
                      <a:pt x="501650" y="1343660"/>
                    </a:cubicBezTo>
                    <a:cubicBezTo>
                      <a:pt x="500380" y="1346200"/>
                      <a:pt x="499110" y="1351280"/>
                      <a:pt x="499110" y="1351280"/>
                    </a:cubicBezTo>
                    <a:cubicBezTo>
                      <a:pt x="499110" y="1351280"/>
                      <a:pt x="496570" y="1356360"/>
                      <a:pt x="495300" y="1358900"/>
                    </a:cubicBezTo>
                    <a:cubicBezTo>
                      <a:pt x="494030" y="1361440"/>
                      <a:pt x="491490" y="1365250"/>
                      <a:pt x="491490" y="1365250"/>
                    </a:cubicBezTo>
                    <a:cubicBezTo>
                      <a:pt x="491490" y="1365250"/>
                      <a:pt x="488950" y="1370330"/>
                      <a:pt x="486410" y="1371600"/>
                    </a:cubicBezTo>
                    <a:cubicBezTo>
                      <a:pt x="485140" y="1374140"/>
                      <a:pt x="481330" y="1377950"/>
                      <a:pt x="481330" y="1377950"/>
                    </a:cubicBezTo>
                    <a:cubicBezTo>
                      <a:pt x="481330" y="1377950"/>
                      <a:pt x="477520" y="1380490"/>
                      <a:pt x="474980" y="1383030"/>
                    </a:cubicBezTo>
                    <a:cubicBezTo>
                      <a:pt x="472440" y="1384300"/>
                      <a:pt x="468630" y="1386840"/>
                      <a:pt x="468630" y="1386840"/>
                    </a:cubicBezTo>
                    <a:cubicBezTo>
                      <a:pt x="468630" y="1386840"/>
                      <a:pt x="463550" y="1389380"/>
                      <a:pt x="461010" y="1390650"/>
                    </a:cubicBezTo>
                    <a:cubicBezTo>
                      <a:pt x="458470" y="1390650"/>
                      <a:pt x="453390" y="1393190"/>
                      <a:pt x="453390" y="1393190"/>
                    </a:cubicBezTo>
                    <a:cubicBezTo>
                      <a:pt x="453390" y="1393190"/>
                      <a:pt x="448310" y="1393190"/>
                      <a:pt x="445770" y="1394460"/>
                    </a:cubicBezTo>
                    <a:cubicBezTo>
                      <a:pt x="443230" y="1394460"/>
                      <a:pt x="438150" y="1395730"/>
                      <a:pt x="438150" y="1395730"/>
                    </a:cubicBezTo>
                    <a:cubicBezTo>
                      <a:pt x="438150" y="1395730"/>
                      <a:pt x="433070" y="1394460"/>
                      <a:pt x="429260" y="1394460"/>
                    </a:cubicBezTo>
                    <a:cubicBezTo>
                      <a:pt x="426720" y="1394460"/>
                      <a:pt x="421640" y="1393190"/>
                      <a:pt x="421640" y="1393190"/>
                    </a:cubicBezTo>
                    <a:cubicBezTo>
                      <a:pt x="421640" y="1393190"/>
                      <a:pt x="416560" y="1391920"/>
                      <a:pt x="414020" y="1390650"/>
                    </a:cubicBezTo>
                    <a:cubicBezTo>
                      <a:pt x="411480" y="1389380"/>
                      <a:pt x="406400" y="1388110"/>
                      <a:pt x="406400" y="1388110"/>
                    </a:cubicBezTo>
                    <a:cubicBezTo>
                      <a:pt x="406400" y="1388110"/>
                      <a:pt x="402590" y="1385570"/>
                      <a:pt x="400050" y="1383030"/>
                    </a:cubicBezTo>
                    <a:cubicBezTo>
                      <a:pt x="397510" y="1381760"/>
                      <a:pt x="393700" y="1379220"/>
                      <a:pt x="393700" y="1379220"/>
                    </a:cubicBezTo>
                    <a:cubicBezTo>
                      <a:pt x="393700" y="1379220"/>
                      <a:pt x="389890" y="1375410"/>
                      <a:pt x="388620" y="1372870"/>
                    </a:cubicBezTo>
                    <a:cubicBezTo>
                      <a:pt x="386080" y="1371600"/>
                      <a:pt x="382270" y="1367790"/>
                      <a:pt x="382270" y="1367790"/>
                    </a:cubicBezTo>
                    <a:cubicBezTo>
                      <a:pt x="382270" y="1367790"/>
                      <a:pt x="379730" y="1362710"/>
                      <a:pt x="378460" y="1360170"/>
                    </a:cubicBezTo>
                    <a:cubicBezTo>
                      <a:pt x="377190" y="1357630"/>
                      <a:pt x="374650" y="1353820"/>
                      <a:pt x="374650" y="1353820"/>
                    </a:cubicBezTo>
                    <a:cubicBezTo>
                      <a:pt x="374650" y="1353820"/>
                      <a:pt x="373380" y="1348740"/>
                      <a:pt x="373380" y="1346200"/>
                    </a:cubicBezTo>
                    <a:cubicBezTo>
                      <a:pt x="372110" y="1342390"/>
                      <a:pt x="372110" y="1341120"/>
                      <a:pt x="370840" y="1337310"/>
                    </a:cubicBezTo>
                    <a:cubicBezTo>
                      <a:pt x="369570" y="1333500"/>
                      <a:pt x="365760" y="1330960"/>
                      <a:pt x="363220" y="1323340"/>
                    </a:cubicBezTo>
                    <a:cubicBezTo>
                      <a:pt x="358140" y="1306830"/>
                      <a:pt x="355600" y="1261110"/>
                      <a:pt x="350520" y="1234440"/>
                    </a:cubicBezTo>
                    <a:cubicBezTo>
                      <a:pt x="346710" y="1212850"/>
                      <a:pt x="341630" y="1179830"/>
                      <a:pt x="337820" y="1176020"/>
                    </a:cubicBezTo>
                    <a:cubicBezTo>
                      <a:pt x="336550" y="1176020"/>
                      <a:pt x="336550" y="1176020"/>
                      <a:pt x="335280" y="1176020"/>
                    </a:cubicBezTo>
                    <a:cubicBezTo>
                      <a:pt x="334010" y="1176020"/>
                      <a:pt x="327660" y="1174750"/>
                      <a:pt x="327660" y="1174750"/>
                    </a:cubicBezTo>
                    <a:cubicBezTo>
                      <a:pt x="327660" y="1174750"/>
                      <a:pt x="322580" y="1173480"/>
                      <a:pt x="320040" y="1172210"/>
                    </a:cubicBezTo>
                    <a:cubicBezTo>
                      <a:pt x="317500" y="1170940"/>
                      <a:pt x="312420" y="1169670"/>
                      <a:pt x="312420" y="1169670"/>
                    </a:cubicBezTo>
                    <a:cubicBezTo>
                      <a:pt x="311150" y="1169670"/>
                      <a:pt x="307340" y="1165860"/>
                      <a:pt x="304800" y="1164590"/>
                    </a:cubicBezTo>
                    <a:cubicBezTo>
                      <a:pt x="302260" y="1163320"/>
                      <a:pt x="298450" y="1159510"/>
                      <a:pt x="298450" y="1159510"/>
                    </a:cubicBezTo>
                    <a:cubicBezTo>
                      <a:pt x="298450" y="1159510"/>
                      <a:pt x="293370" y="1155700"/>
                      <a:pt x="292100" y="1153160"/>
                    </a:cubicBezTo>
                    <a:cubicBezTo>
                      <a:pt x="292100" y="1153160"/>
                      <a:pt x="292100" y="1151890"/>
                      <a:pt x="290830" y="1151890"/>
                    </a:cubicBezTo>
                    <a:cubicBezTo>
                      <a:pt x="288290" y="1153160"/>
                      <a:pt x="288290" y="1183640"/>
                      <a:pt x="276860" y="1196340"/>
                    </a:cubicBezTo>
                    <a:cubicBezTo>
                      <a:pt x="259080" y="1215390"/>
                      <a:pt x="199390" y="1248410"/>
                      <a:pt x="171450" y="1239520"/>
                    </a:cubicBezTo>
                    <a:cubicBezTo>
                      <a:pt x="143510" y="1229360"/>
                      <a:pt x="124460" y="1172210"/>
                      <a:pt x="111760" y="1136650"/>
                    </a:cubicBezTo>
                    <a:cubicBezTo>
                      <a:pt x="99060" y="1101090"/>
                      <a:pt x="96520" y="1036320"/>
                      <a:pt x="95250" y="1023620"/>
                    </a:cubicBezTo>
                    <a:cubicBezTo>
                      <a:pt x="95250" y="1021080"/>
                      <a:pt x="95250" y="1019810"/>
                      <a:pt x="95250" y="1019810"/>
                    </a:cubicBezTo>
                    <a:cubicBezTo>
                      <a:pt x="93980" y="1019810"/>
                      <a:pt x="92710" y="1019810"/>
                      <a:pt x="91440" y="1019810"/>
                    </a:cubicBezTo>
                    <a:cubicBezTo>
                      <a:pt x="90170" y="1021080"/>
                      <a:pt x="82550" y="1022350"/>
                      <a:pt x="82550" y="1022350"/>
                    </a:cubicBezTo>
                    <a:cubicBezTo>
                      <a:pt x="82550" y="1022350"/>
                      <a:pt x="77470" y="1022350"/>
                      <a:pt x="73660" y="1022350"/>
                    </a:cubicBezTo>
                    <a:cubicBezTo>
                      <a:pt x="71120" y="1022350"/>
                      <a:pt x="64770" y="1022350"/>
                      <a:pt x="64770" y="1022350"/>
                    </a:cubicBezTo>
                    <a:cubicBezTo>
                      <a:pt x="64770" y="1022350"/>
                      <a:pt x="58420" y="1021080"/>
                      <a:pt x="55880" y="1019810"/>
                    </a:cubicBezTo>
                    <a:cubicBezTo>
                      <a:pt x="53340" y="1018540"/>
                      <a:pt x="46990" y="1017270"/>
                      <a:pt x="46990" y="1017270"/>
                    </a:cubicBezTo>
                    <a:cubicBezTo>
                      <a:pt x="46990" y="1017270"/>
                      <a:pt x="41910" y="1014730"/>
                      <a:pt x="39370" y="1013460"/>
                    </a:cubicBezTo>
                    <a:cubicBezTo>
                      <a:pt x="36830" y="1010920"/>
                      <a:pt x="31750" y="1008380"/>
                      <a:pt x="30480" y="1008380"/>
                    </a:cubicBezTo>
                    <a:cubicBezTo>
                      <a:pt x="30480" y="1008380"/>
                      <a:pt x="26670" y="1004570"/>
                      <a:pt x="24130" y="1002030"/>
                    </a:cubicBezTo>
                    <a:cubicBezTo>
                      <a:pt x="21590" y="1000760"/>
                      <a:pt x="17780" y="995680"/>
                      <a:pt x="17780" y="995680"/>
                    </a:cubicBezTo>
                    <a:cubicBezTo>
                      <a:pt x="17780" y="995680"/>
                      <a:pt x="13970" y="990600"/>
                      <a:pt x="12700" y="988060"/>
                    </a:cubicBezTo>
                    <a:cubicBezTo>
                      <a:pt x="11430" y="985520"/>
                      <a:pt x="7620" y="980440"/>
                      <a:pt x="7620" y="980440"/>
                    </a:cubicBezTo>
                    <a:cubicBezTo>
                      <a:pt x="7620" y="980440"/>
                      <a:pt x="5080" y="975360"/>
                      <a:pt x="5080" y="972820"/>
                    </a:cubicBezTo>
                    <a:cubicBezTo>
                      <a:pt x="3810" y="969010"/>
                      <a:pt x="1270" y="963930"/>
                      <a:pt x="1270" y="963930"/>
                    </a:cubicBezTo>
                    <a:cubicBezTo>
                      <a:pt x="1270" y="963930"/>
                      <a:pt x="1270" y="957580"/>
                      <a:pt x="0" y="955040"/>
                    </a:cubicBezTo>
                    <a:cubicBezTo>
                      <a:pt x="0" y="951230"/>
                      <a:pt x="0" y="944880"/>
                      <a:pt x="0" y="944880"/>
                    </a:cubicBezTo>
                    <a:moveTo>
                      <a:pt x="443230" y="1089660"/>
                    </a:moveTo>
                    <a:cubicBezTo>
                      <a:pt x="445770" y="1097280"/>
                      <a:pt x="452120" y="1164590"/>
                      <a:pt x="462280" y="1164590"/>
                    </a:cubicBezTo>
                    <a:cubicBezTo>
                      <a:pt x="474980" y="1167130"/>
                      <a:pt x="509270" y="1074420"/>
                      <a:pt x="524510" y="1038860"/>
                    </a:cubicBezTo>
                    <a:cubicBezTo>
                      <a:pt x="535940" y="1014730"/>
                      <a:pt x="549910" y="991870"/>
                      <a:pt x="549910" y="976630"/>
                    </a:cubicBezTo>
                    <a:cubicBezTo>
                      <a:pt x="549910" y="967740"/>
                      <a:pt x="541020" y="957580"/>
                      <a:pt x="539750" y="956310"/>
                    </a:cubicBezTo>
                    <a:cubicBezTo>
                      <a:pt x="539750" y="955040"/>
                      <a:pt x="523240" y="932180"/>
                      <a:pt x="521970" y="932180"/>
                    </a:cubicBezTo>
                    <a:cubicBezTo>
                      <a:pt x="520700" y="934720"/>
                      <a:pt x="514350" y="941070"/>
                      <a:pt x="511810" y="946150"/>
                    </a:cubicBezTo>
                    <a:cubicBezTo>
                      <a:pt x="508000" y="953770"/>
                      <a:pt x="501650" y="972820"/>
                      <a:pt x="501650" y="972820"/>
                    </a:cubicBezTo>
                    <a:cubicBezTo>
                      <a:pt x="501650" y="972820"/>
                      <a:pt x="499110" y="977900"/>
                      <a:pt x="497840" y="980440"/>
                    </a:cubicBezTo>
                    <a:cubicBezTo>
                      <a:pt x="496570" y="982980"/>
                      <a:pt x="494030" y="988060"/>
                      <a:pt x="494030" y="988060"/>
                    </a:cubicBezTo>
                    <a:cubicBezTo>
                      <a:pt x="494030" y="988060"/>
                      <a:pt x="492760" y="988060"/>
                      <a:pt x="492760" y="989330"/>
                    </a:cubicBezTo>
                    <a:cubicBezTo>
                      <a:pt x="490220" y="993140"/>
                      <a:pt x="487680" y="1022350"/>
                      <a:pt x="487680" y="1022350"/>
                    </a:cubicBezTo>
                    <a:cubicBezTo>
                      <a:pt x="487680" y="1022350"/>
                      <a:pt x="487680" y="1027430"/>
                      <a:pt x="486410" y="1029970"/>
                    </a:cubicBezTo>
                    <a:cubicBezTo>
                      <a:pt x="486410" y="1033780"/>
                      <a:pt x="486410" y="1038860"/>
                      <a:pt x="486410" y="1038860"/>
                    </a:cubicBezTo>
                    <a:cubicBezTo>
                      <a:pt x="486410" y="1038860"/>
                      <a:pt x="485140" y="1043940"/>
                      <a:pt x="483870" y="1046480"/>
                    </a:cubicBezTo>
                    <a:cubicBezTo>
                      <a:pt x="482600" y="1049020"/>
                      <a:pt x="481330" y="1054100"/>
                      <a:pt x="481330" y="1054100"/>
                    </a:cubicBezTo>
                    <a:cubicBezTo>
                      <a:pt x="481330" y="1054100"/>
                      <a:pt x="478790" y="1059180"/>
                      <a:pt x="477520" y="1061720"/>
                    </a:cubicBezTo>
                    <a:cubicBezTo>
                      <a:pt x="476250" y="1062990"/>
                      <a:pt x="473710" y="1068070"/>
                      <a:pt x="473710" y="1068070"/>
                    </a:cubicBezTo>
                    <a:cubicBezTo>
                      <a:pt x="472440" y="1068070"/>
                      <a:pt x="469900" y="1071880"/>
                      <a:pt x="467360" y="1074420"/>
                    </a:cubicBezTo>
                    <a:cubicBezTo>
                      <a:pt x="464820" y="1075690"/>
                      <a:pt x="462280" y="1079500"/>
                      <a:pt x="461010" y="1079500"/>
                    </a:cubicBezTo>
                    <a:cubicBezTo>
                      <a:pt x="461010" y="1079500"/>
                      <a:pt x="457200" y="1083310"/>
                      <a:pt x="454660" y="1084580"/>
                    </a:cubicBezTo>
                    <a:cubicBezTo>
                      <a:pt x="452120" y="1085850"/>
                      <a:pt x="447040" y="1088390"/>
                      <a:pt x="447040" y="1088390"/>
                    </a:cubicBezTo>
                    <a:cubicBezTo>
                      <a:pt x="447040" y="1088390"/>
                      <a:pt x="443230" y="1089660"/>
                      <a:pt x="443230" y="1089660"/>
                    </a:cubicBezTo>
                    <a:moveTo>
                      <a:pt x="516890" y="449580"/>
                    </a:moveTo>
                    <a:cubicBezTo>
                      <a:pt x="544830" y="447040"/>
                      <a:pt x="542290" y="405130"/>
                      <a:pt x="556260" y="382270"/>
                    </a:cubicBezTo>
                    <a:cubicBezTo>
                      <a:pt x="571500" y="353060"/>
                      <a:pt x="603250" y="312420"/>
                      <a:pt x="631190" y="297180"/>
                    </a:cubicBezTo>
                    <a:cubicBezTo>
                      <a:pt x="654050" y="285750"/>
                      <a:pt x="693420" y="298450"/>
                      <a:pt x="703580" y="287020"/>
                    </a:cubicBezTo>
                    <a:cubicBezTo>
                      <a:pt x="709930" y="280670"/>
                      <a:pt x="704850" y="269240"/>
                      <a:pt x="704850" y="256540"/>
                    </a:cubicBezTo>
                    <a:cubicBezTo>
                      <a:pt x="702310" y="233680"/>
                      <a:pt x="703580" y="182880"/>
                      <a:pt x="685800" y="165100"/>
                    </a:cubicBezTo>
                    <a:cubicBezTo>
                      <a:pt x="669290" y="149860"/>
                      <a:pt x="627380" y="143510"/>
                      <a:pt x="605790" y="152400"/>
                    </a:cubicBezTo>
                    <a:cubicBezTo>
                      <a:pt x="584200" y="161290"/>
                      <a:pt x="571500" y="194310"/>
                      <a:pt x="557530" y="218440"/>
                    </a:cubicBezTo>
                    <a:cubicBezTo>
                      <a:pt x="542290" y="243840"/>
                      <a:pt x="518160" y="293370"/>
                      <a:pt x="519430" y="300990"/>
                    </a:cubicBezTo>
                    <a:cubicBezTo>
                      <a:pt x="519430" y="302260"/>
                      <a:pt x="520700" y="303530"/>
                      <a:pt x="520700" y="303530"/>
                    </a:cubicBezTo>
                    <a:cubicBezTo>
                      <a:pt x="520700" y="303530"/>
                      <a:pt x="521970" y="308610"/>
                      <a:pt x="523240" y="311150"/>
                    </a:cubicBezTo>
                    <a:cubicBezTo>
                      <a:pt x="524510" y="313690"/>
                      <a:pt x="525780" y="318770"/>
                      <a:pt x="525780" y="318770"/>
                    </a:cubicBezTo>
                    <a:cubicBezTo>
                      <a:pt x="525780" y="318770"/>
                      <a:pt x="527050" y="323850"/>
                      <a:pt x="527050" y="326390"/>
                    </a:cubicBezTo>
                    <a:cubicBezTo>
                      <a:pt x="527050" y="328930"/>
                      <a:pt x="528320" y="335280"/>
                      <a:pt x="528320" y="335280"/>
                    </a:cubicBezTo>
                    <a:cubicBezTo>
                      <a:pt x="528320" y="335280"/>
                      <a:pt x="518160" y="438150"/>
                      <a:pt x="516890" y="447040"/>
                    </a:cubicBezTo>
                    <a:cubicBezTo>
                      <a:pt x="516890" y="448310"/>
                      <a:pt x="516890" y="449580"/>
                      <a:pt x="516890" y="449580"/>
                    </a:cubicBezTo>
                  </a:path>
                </a:pathLst>
              </a:custGeom>
              <a:solidFill>
                <a:srgbClr val="FDFDFD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6" name="Freeform 6"/>
          <p:cNvSpPr/>
          <p:nvPr/>
        </p:nvSpPr>
        <p:spPr>
          <a:xfrm>
            <a:off x="9886492" y="2752391"/>
            <a:ext cx="9599609" cy="4833011"/>
          </a:xfrm>
          <a:custGeom>
            <a:avLst/>
            <a:gdLst/>
            <a:ahLst/>
            <a:cxnLst/>
            <a:rect l="l" t="t" r="r" b="b"/>
            <a:pathLst>
              <a:path w="9599609" h="4833011">
                <a:moveTo>
                  <a:pt x="0" y="0"/>
                </a:moveTo>
                <a:lnTo>
                  <a:pt x="9599610" y="0"/>
                </a:lnTo>
                <a:lnTo>
                  <a:pt x="9599610" y="4833011"/>
                </a:lnTo>
                <a:lnTo>
                  <a:pt x="0" y="48330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485" b="-289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-554643" y="1287444"/>
            <a:ext cx="9951756" cy="146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Top Industries that use Fedora</a:t>
            </a:r>
          </a:p>
          <a:p>
            <a:pPr algn="ctr">
              <a:lnSpc>
                <a:spcPts val="5879"/>
              </a:lnSpc>
              <a:spcBef>
                <a:spcPct val="0"/>
              </a:spcBef>
            </a:pPr>
            <a:endParaRPr lang="en-US" sz="4199">
              <a:solidFill>
                <a:srgbClr val="004AAD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569E"/>
                </a:solidFill>
                <a:latin typeface="Canva Sans"/>
                <a:ea typeface="Canva Sans"/>
                <a:cs typeface="Canva Sans"/>
                <a:sym typeface="Canva Sans"/>
              </a:rPr>
              <a:t>22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54396" y="1287444"/>
            <a:ext cx="9951756" cy="146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Top Countries that use Fedora</a:t>
            </a:r>
          </a:p>
          <a:p>
            <a:pPr algn="ctr">
              <a:lnSpc>
                <a:spcPts val="5879"/>
              </a:lnSpc>
              <a:spcBef>
                <a:spcPct val="0"/>
              </a:spcBef>
            </a:pPr>
            <a:endParaRPr lang="en-US" sz="4199">
              <a:solidFill>
                <a:srgbClr val="004AAD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824877" y="8193020"/>
            <a:ext cx="8463123" cy="488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5"/>
              </a:lnSpc>
              <a:spcBef>
                <a:spcPct val="0"/>
              </a:spcBef>
            </a:pPr>
            <a:r>
              <a:rPr lang="en-US" sz="288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34% of Fedora customers are in United States.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1273" y="7651497"/>
            <a:ext cx="8463123" cy="149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5"/>
              </a:lnSpc>
              <a:spcBef>
                <a:spcPct val="0"/>
              </a:spcBef>
            </a:pPr>
            <a:r>
              <a:rPr lang="en-US" sz="288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Looking at Fedora customers by industry, we find that Information Technology and Services (10%) and Computer Software (7%) are the largest segments.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97235" y="7212657"/>
            <a:ext cx="37689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ACACAC"/>
                </a:solidFill>
                <a:latin typeface="Open Sans 1"/>
                <a:ea typeface="Open Sans 1"/>
                <a:cs typeface="Open Sans 1"/>
                <a:sym typeface="Open Sans 1"/>
              </a:rPr>
              <a:t>Source: Enlyft (December, 2024)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37272" y="7547302"/>
            <a:ext cx="395656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ACACAC"/>
                </a:solidFill>
                <a:latin typeface="Open Sans 1"/>
                <a:ea typeface="Open Sans 1"/>
                <a:cs typeface="Open Sans 1"/>
                <a:sym typeface="Open Sans 1"/>
              </a:rPr>
              <a:t>Source: Enlyft (December, 2024)</a:t>
            </a:r>
          </a:p>
        </p:txBody>
      </p:sp>
      <p:sp>
        <p:nvSpPr>
          <p:cNvPr id="14" name="AutoShape 14"/>
          <p:cNvSpPr/>
          <p:nvPr/>
        </p:nvSpPr>
        <p:spPr>
          <a:xfrm>
            <a:off x="9378063" y="2062780"/>
            <a:ext cx="0" cy="64922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87B3CB98-C39C-BE77-254B-D80A1447A0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08788" y="9639300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596" y="3988142"/>
            <a:ext cx="6172200" cy="360045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1790543" y="3212758"/>
            <a:ext cx="326761" cy="566935"/>
          </a:xfrm>
          <a:custGeom>
            <a:avLst/>
            <a:gdLst/>
            <a:ahLst/>
            <a:cxnLst/>
            <a:rect l="l" t="t" r="r" b="b"/>
            <a:pathLst>
              <a:path w="326761" h="566935">
                <a:moveTo>
                  <a:pt x="0" y="0"/>
                </a:moveTo>
                <a:lnTo>
                  <a:pt x="326761" y="0"/>
                </a:lnTo>
                <a:lnTo>
                  <a:pt x="326761" y="566936"/>
                </a:lnTo>
                <a:lnTo>
                  <a:pt x="0" y="566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84384" y="1231692"/>
            <a:ext cx="9951756" cy="1002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9"/>
              </a:lnSpc>
              <a:spcBef>
                <a:spcPct val="0"/>
              </a:spcBef>
            </a:pPr>
            <a:r>
              <a:rPr lang="en-US" sz="5899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Market Size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790792"/>
            <a:ext cx="8463123" cy="631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85"/>
              </a:lnSpc>
            </a:pPr>
            <a:r>
              <a:rPr lang="en-US" sz="398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global Linux market is expected to reach $15.64 billion by 2027, with a compound annual growth rate (CAGR) of 19.2%. This growth is driven by the increasing number of servers, rising internet penetration rates, and the expansion of data centers.</a:t>
            </a:r>
          </a:p>
          <a:p>
            <a:pPr algn="just">
              <a:lnSpc>
                <a:spcPts val="5585"/>
              </a:lnSpc>
              <a:spcBef>
                <a:spcPct val="0"/>
              </a:spcBef>
            </a:pPr>
            <a:endParaRPr lang="en-US" sz="3989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569E"/>
                </a:solidFill>
                <a:latin typeface="Canva Sans"/>
                <a:ea typeface="Canva Sans"/>
                <a:cs typeface="Canva Sans"/>
                <a:sym typeface="Canva Sans"/>
              </a:rPr>
              <a:t>23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31127" y="3117508"/>
            <a:ext cx="37131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4AAD"/>
                </a:solidFill>
                <a:latin typeface="Roca One Bold"/>
                <a:ea typeface="Roca One Bold"/>
                <a:cs typeface="Roca One Bold"/>
                <a:sym typeface="Roca One Bold"/>
              </a:rPr>
              <a:t>15.64 billion</a:t>
            </a:r>
          </a:p>
        </p:txBody>
      </p:sp>
      <p:sp>
        <p:nvSpPr>
          <p:cNvPr id="12" name="Date Placeholder 18">
            <a:extLst>
              <a:ext uri="{FF2B5EF4-FFF2-40B4-BE49-F238E27FC236}">
                <a16:creationId xmlns:a16="http://schemas.microsoft.com/office/drawing/2014/main" id="{2E5C778C-2A16-84D8-9842-DF2ED9F762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08788" y="9639300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81238" y="2227479"/>
            <a:ext cx="5778062" cy="5778062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2" y="0"/>
                </a:lnTo>
                <a:lnTo>
                  <a:pt x="5778062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29855" y="2586934"/>
            <a:ext cx="10432256" cy="5588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71"/>
              </a:lnSpc>
            </a:pPr>
            <a:r>
              <a:rPr lang="en-US" sz="10622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COMPARISION</a:t>
            </a:r>
          </a:p>
          <a:p>
            <a:pPr algn="ctr">
              <a:lnSpc>
                <a:spcPts val="14871"/>
              </a:lnSpc>
            </a:pPr>
            <a:r>
              <a:rPr lang="en-US" sz="10622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WITH OTHER</a:t>
            </a:r>
          </a:p>
          <a:p>
            <a:pPr algn="ctr">
              <a:lnSpc>
                <a:spcPts val="14871"/>
              </a:lnSpc>
              <a:spcBef>
                <a:spcPct val="0"/>
              </a:spcBef>
            </a:pPr>
            <a:r>
              <a:rPr lang="en-US" sz="10622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24</a:t>
            </a:r>
          </a:p>
        </p:txBody>
      </p:sp>
      <p:sp>
        <p:nvSpPr>
          <p:cNvPr id="9" name="Date Placeholder 18">
            <a:extLst>
              <a:ext uri="{FF2B5EF4-FFF2-40B4-BE49-F238E27FC236}">
                <a16:creationId xmlns:a16="http://schemas.microsoft.com/office/drawing/2014/main" id="{E1E4749F-A40E-616D-76A3-A385F2B5B1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08788" y="9639300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1450979"/>
          <a:ext cx="16258309" cy="8611932"/>
        </p:xfrm>
        <a:graphic>
          <a:graphicData uri="http://schemas.openxmlformats.org/drawingml/2006/table">
            <a:tbl>
              <a:tblPr/>
              <a:tblGrid>
                <a:gridCol w="272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2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4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4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10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9590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569E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Feature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569E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Fedora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569E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Android OS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569E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macOS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569E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Windows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7669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Source Model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Open-source, community-driven, leading-edge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Open-source core with proprietary services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Proprietary (Unix-based)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Proprietary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7669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Customization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Highly customizable (GNOME by default, KDE, Xfce available)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Limited (requires rooting for full control)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Moderate (UI customization only)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Limited (GUI and settings only)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7669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Security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High security with SELinux enabled by default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Strong (sandboxed apps, Google Play Protect)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Strong (sandboxing, Gatekeeper)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Moderate (frequent malware target)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7669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Application Management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DNF package manager with Flatpak and RPM support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Google Play Store and APK files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macOS App Store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Microsoft Store + EXE/MSI files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9150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Primary Use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Development, servers, containers, workstations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Mobile devices, IoT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Apple-exclusive devices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Personal, professional, gaming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4172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Performance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Optimized for modern hardware; lightweight Workstation Edition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Optimized for mobile devices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Optimized for Apple hardware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Varies based on hardware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74172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Hardware Compatibility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Wide compatibility (supports x86_64, ARM, and cloud setups)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Limited to Android-compatible devices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Exclusive to Apple hardware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Wide range (supports most OEMs)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74172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User-Friendliness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Beginner-friendly (Fedora Workstation) with robust developer tools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Very user-friendly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User-friendly (intuitive UI)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Very user-friendly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7564308" y="954003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569E"/>
                </a:solidFill>
                <a:latin typeface="Canva Sans"/>
                <a:ea typeface="Canva Sans"/>
                <a:cs typeface="Canva Sans"/>
                <a:sym typeface="Canva Sans"/>
              </a:rPr>
              <a:t>25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17704"/>
            <a:ext cx="16258309" cy="100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Comparision with various operating systems</a:t>
            </a:r>
          </a:p>
        </p:txBody>
      </p:sp>
      <p:sp>
        <p:nvSpPr>
          <p:cNvPr id="9" name="Date Placeholder 18">
            <a:extLst>
              <a:ext uri="{FF2B5EF4-FFF2-40B4-BE49-F238E27FC236}">
                <a16:creationId xmlns:a16="http://schemas.microsoft.com/office/drawing/2014/main" id="{31F279B0-2745-47C4-FEEB-E5C27DB034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73400" y="9704171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4912" y="2647315"/>
            <a:ext cx="5087513" cy="508751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952500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22906" y="2561245"/>
            <a:ext cx="2098258" cy="209825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9525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0"/>
              <a:ext cx="6604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366836" y="2561245"/>
            <a:ext cx="2098258" cy="209825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95250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0"/>
              <a:ext cx="6604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22906" y="5627497"/>
            <a:ext cx="2098258" cy="209825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95250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0"/>
              <a:ext cx="6604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366836" y="5627497"/>
            <a:ext cx="2098258" cy="209825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95250" cap="sq">
              <a:solidFill>
                <a:srgbClr val="004AA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90500"/>
              <a:ext cx="6604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79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585805" y="5867502"/>
            <a:ext cx="1660321" cy="1660321"/>
          </a:xfrm>
          <a:custGeom>
            <a:avLst/>
            <a:gdLst/>
            <a:ahLst/>
            <a:cxnLst/>
            <a:rect l="l" t="t" r="r" b="b"/>
            <a:pathLst>
              <a:path w="1660321" h="1660321">
                <a:moveTo>
                  <a:pt x="0" y="0"/>
                </a:moveTo>
                <a:lnTo>
                  <a:pt x="1660321" y="0"/>
                </a:lnTo>
                <a:lnTo>
                  <a:pt x="1660321" y="1660321"/>
                </a:lnTo>
                <a:lnTo>
                  <a:pt x="0" y="1660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5895900" y="5736055"/>
            <a:ext cx="1881143" cy="1881143"/>
            <a:chOff x="0" y="0"/>
            <a:chExt cx="13716000" cy="13716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0502907" y="2697316"/>
            <a:ext cx="1826116" cy="1826116"/>
          </a:xfrm>
          <a:custGeom>
            <a:avLst/>
            <a:gdLst/>
            <a:ahLst/>
            <a:cxnLst/>
            <a:rect l="l" t="t" r="r" b="b"/>
            <a:pathLst>
              <a:path w="1826116" h="1826116">
                <a:moveTo>
                  <a:pt x="0" y="0"/>
                </a:moveTo>
                <a:lnTo>
                  <a:pt x="1826116" y="0"/>
                </a:lnTo>
                <a:lnTo>
                  <a:pt x="1826116" y="1826116"/>
                </a:lnTo>
                <a:lnTo>
                  <a:pt x="0" y="18261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5895900" y="2647315"/>
            <a:ext cx="1952269" cy="1952269"/>
          </a:xfrm>
          <a:custGeom>
            <a:avLst/>
            <a:gdLst/>
            <a:ahLst/>
            <a:cxnLst/>
            <a:rect l="l" t="t" r="r" b="b"/>
            <a:pathLst>
              <a:path w="1952269" h="1952269">
                <a:moveTo>
                  <a:pt x="0" y="0"/>
                </a:moveTo>
                <a:lnTo>
                  <a:pt x="1952270" y="0"/>
                </a:lnTo>
                <a:lnTo>
                  <a:pt x="1952270" y="1952269"/>
                </a:lnTo>
                <a:lnTo>
                  <a:pt x="0" y="1952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261739" y="6571676"/>
            <a:ext cx="3961092" cy="1163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64"/>
              </a:lnSpc>
            </a:pPr>
            <a:r>
              <a:rPr lang="en-US" sz="3331" i="1" spc="49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widely used for penetration.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068300" y="6401117"/>
            <a:ext cx="4191000" cy="1735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i="1" spc="49">
                <a:solidFill>
                  <a:srgbClr val="1919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One of the first linux distributions,publish in 1993.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569E"/>
                </a:solidFill>
                <a:latin typeface="Canva Sans"/>
                <a:ea typeface="Canva Sans"/>
                <a:cs typeface="Canva Sans"/>
                <a:sym typeface="Canva Sans"/>
              </a:rPr>
              <a:t>26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61739" y="2462339"/>
            <a:ext cx="4222246" cy="588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6"/>
              </a:lnSpc>
              <a:spcBef>
                <a:spcPct val="0"/>
              </a:spcBef>
            </a:pPr>
            <a:r>
              <a:rPr lang="en-US" sz="3462" b="1">
                <a:solidFill>
                  <a:srgbClr val="004AA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UBUNTU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228009" y="737688"/>
            <a:ext cx="12935791" cy="96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8"/>
              </a:lnSpc>
            </a:pPr>
            <a:r>
              <a:rPr lang="en-US" sz="5606" b="1" i="1">
                <a:solidFill>
                  <a:srgbClr val="004AAD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Popular linux distributions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617607" y="2462339"/>
            <a:ext cx="3092385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4AA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LINUX MINT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61739" y="5896926"/>
            <a:ext cx="4322943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4AA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KALI LINUX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068300" y="5737052"/>
            <a:ext cx="4191000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4AAD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DEBIAN LINUX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53978" y="3170913"/>
            <a:ext cx="4630007" cy="1162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97"/>
              </a:lnSpc>
              <a:spcBef>
                <a:spcPct val="0"/>
              </a:spcBef>
            </a:pPr>
            <a:r>
              <a:rPr lang="en-US" sz="3355" i="1">
                <a:solidFill>
                  <a:srgbClr val="000000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one of the most popular linux distribution.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068300" y="3221645"/>
            <a:ext cx="4691587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 i="1">
                <a:solidFill>
                  <a:srgbClr val="000000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A popular desktop linux</a:t>
            </a:r>
          </a:p>
        </p:txBody>
      </p:sp>
      <p:sp>
        <p:nvSpPr>
          <p:cNvPr id="36" name="Date Placeholder 18">
            <a:extLst>
              <a:ext uri="{FF2B5EF4-FFF2-40B4-BE49-F238E27FC236}">
                <a16:creationId xmlns:a16="http://schemas.microsoft.com/office/drawing/2014/main" id="{9E070327-6F2C-1ED8-C338-BBE6E5261F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08788" y="9639300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584833" y="2188654"/>
          <a:ext cx="11588694" cy="6873327"/>
        </p:xfrm>
        <a:graphic>
          <a:graphicData uri="http://schemas.openxmlformats.org/drawingml/2006/table">
            <a:tbl>
              <a:tblPr/>
              <a:tblGrid>
                <a:gridCol w="6444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4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8345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 i="1">
                          <a:solidFill>
                            <a:srgbClr val="00569E"/>
                          </a:solidFill>
                          <a:latin typeface="Open Sans 1 Bold Italics"/>
                          <a:ea typeface="Open Sans 1 Bold Italics"/>
                          <a:cs typeface="Open Sans 1 Bold Italics"/>
                          <a:sym typeface="Open Sans 1 Bold Italics"/>
                        </a:rPr>
                        <a:t>Fedora’s desktop edition uses Grome 3 with Grome shell.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CDC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 i="1">
                          <a:solidFill>
                            <a:srgbClr val="00569E"/>
                          </a:solidFill>
                          <a:latin typeface="Open Sans 1 Bold Italics"/>
                          <a:ea typeface="Open Sans 1 Bold Italics"/>
                          <a:cs typeface="Open Sans 1 Bold Italics"/>
                          <a:sym typeface="Open Sans 1 Bold Italics"/>
                        </a:rPr>
                        <a:t>Ubuntu default desktop edition is unity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CD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0933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CDC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 i="1">
                          <a:solidFill>
                            <a:srgbClr val="00569E"/>
                          </a:solidFill>
                          <a:latin typeface="Open Sans 1 Bold Italics"/>
                          <a:ea typeface="Open Sans 1 Bold Italics"/>
                          <a:cs typeface="Open Sans 1 Bold Italics"/>
                          <a:sym typeface="Open Sans 1 Bold Italics"/>
                        </a:rPr>
                        <a:t>Ubuntu uses DPKG and .deb packages.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CD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 i="1">
                          <a:solidFill>
                            <a:srgbClr val="00569E"/>
                          </a:solidFill>
                          <a:latin typeface="Open Sans 1 Bold Italics"/>
                          <a:ea typeface="Open Sans 1 Bold Italics"/>
                          <a:cs typeface="Open Sans 1 Bold Italics"/>
                          <a:sym typeface="Open Sans 1 Bold Italics"/>
                        </a:rPr>
                        <a:t>Fedora’s bleeding-edge software and developer-friendly environment.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CDC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 i="1">
                          <a:solidFill>
                            <a:srgbClr val="00569E"/>
                          </a:solidFill>
                          <a:latin typeface="Open Sans 1 Bold Italics"/>
                          <a:ea typeface="Open Sans 1 Bold Italics"/>
                          <a:cs typeface="Open Sans 1 Bold Italics"/>
                          <a:sym typeface="Open Sans 1 Bold Italics"/>
                        </a:rPr>
                        <a:t>Ubuntu user-friendly interface and LTS version make it excellent choice for beginners.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CD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937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 i="1">
                          <a:solidFill>
                            <a:srgbClr val="00569E"/>
                          </a:solidFill>
                          <a:latin typeface="Open Sans 1 Bold Italics"/>
                          <a:ea typeface="Open Sans 1 Bold Italics"/>
                          <a:cs typeface="Open Sans 1 Bold Italics"/>
                          <a:sym typeface="Open Sans 1 Bold Italics"/>
                        </a:rPr>
                        <a:t>Fedora is not typically considered a primary choice for gaming.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CDC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 i="1">
                          <a:solidFill>
                            <a:srgbClr val="00569E"/>
                          </a:solidFill>
                          <a:latin typeface="Open Sans 1 Bold Italics"/>
                          <a:ea typeface="Open Sans 1 Bold Italics"/>
                          <a:cs typeface="Open Sans 1 Bold Italics"/>
                          <a:sym typeface="Open Sans 1 Bold Italics"/>
                        </a:rPr>
                        <a:t>Ubuntu has gained popularity among gamers.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CD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12619087" y="4121868"/>
            <a:ext cx="5668913" cy="2840281"/>
            <a:chOff x="0" y="0"/>
            <a:chExt cx="812800" cy="4072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407235"/>
            </a:xfrm>
            <a:custGeom>
              <a:avLst/>
              <a:gdLst/>
              <a:ahLst/>
              <a:cxnLst/>
              <a:rect l="l" t="t" r="r" b="b"/>
              <a:pathLst>
                <a:path w="812800" h="407235">
                  <a:moveTo>
                    <a:pt x="31411" y="0"/>
                  </a:moveTo>
                  <a:lnTo>
                    <a:pt x="781389" y="0"/>
                  </a:lnTo>
                  <a:cubicBezTo>
                    <a:pt x="789720" y="0"/>
                    <a:pt x="797709" y="3309"/>
                    <a:pt x="803600" y="9200"/>
                  </a:cubicBezTo>
                  <a:cubicBezTo>
                    <a:pt x="809491" y="15091"/>
                    <a:pt x="812800" y="23080"/>
                    <a:pt x="812800" y="31411"/>
                  </a:cubicBezTo>
                  <a:lnTo>
                    <a:pt x="812800" y="375824"/>
                  </a:lnTo>
                  <a:cubicBezTo>
                    <a:pt x="812800" y="384155"/>
                    <a:pt x="809491" y="392144"/>
                    <a:pt x="803600" y="398035"/>
                  </a:cubicBezTo>
                  <a:cubicBezTo>
                    <a:pt x="797709" y="403926"/>
                    <a:pt x="789720" y="407235"/>
                    <a:pt x="781389" y="407235"/>
                  </a:cubicBezTo>
                  <a:lnTo>
                    <a:pt x="31411" y="407235"/>
                  </a:lnTo>
                  <a:cubicBezTo>
                    <a:pt x="14063" y="407235"/>
                    <a:pt x="0" y="393172"/>
                    <a:pt x="0" y="375824"/>
                  </a:cubicBezTo>
                  <a:lnTo>
                    <a:pt x="0" y="31411"/>
                  </a:lnTo>
                  <a:cubicBezTo>
                    <a:pt x="0" y="23080"/>
                    <a:pt x="3309" y="15091"/>
                    <a:pt x="9200" y="9200"/>
                  </a:cubicBezTo>
                  <a:cubicBezTo>
                    <a:pt x="15091" y="3309"/>
                    <a:pt x="23080" y="0"/>
                    <a:pt x="31411" y="0"/>
                  </a:cubicBezTo>
                  <a:close/>
                </a:path>
              </a:pathLst>
            </a:custGeom>
            <a:blipFill>
              <a:blip r:embed="rId2"/>
              <a:stretch>
                <a:fillRect t="-11024" b="-1102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1668" y="571526"/>
            <a:ext cx="8352332" cy="92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3"/>
              </a:lnSpc>
            </a:pPr>
            <a:r>
              <a:rPr lang="en-US" sz="5488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FEDORA VS UBUNTU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1668" y="4364599"/>
            <a:ext cx="6456348" cy="404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8"/>
              </a:lnSpc>
              <a:spcBef>
                <a:spcPct val="0"/>
              </a:spcBef>
            </a:pPr>
            <a:r>
              <a:rPr lang="en-US" sz="2463" b="1" i="1">
                <a:solidFill>
                  <a:srgbClr val="145DA0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Fedora uses RPM with .rpm packages.</a:t>
            </a:r>
          </a:p>
        </p:txBody>
      </p:sp>
      <p:sp>
        <p:nvSpPr>
          <p:cNvPr id="12" name="Date Placeholder 18">
            <a:extLst>
              <a:ext uri="{FF2B5EF4-FFF2-40B4-BE49-F238E27FC236}">
                <a16:creationId xmlns:a16="http://schemas.microsoft.com/office/drawing/2014/main" id="{E05BAD57-C2A7-9608-0DC1-C1684928E9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08788" y="9639300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297419" y="1987550"/>
          <a:ext cx="11373356" cy="7580920"/>
        </p:xfrm>
        <a:graphic>
          <a:graphicData uri="http://schemas.openxmlformats.org/drawingml/2006/table">
            <a:tbl>
              <a:tblPr/>
              <a:tblGrid>
                <a:gridCol w="6076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6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85954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 i="1">
                          <a:solidFill>
                            <a:srgbClr val="00569E"/>
                          </a:solidFill>
                          <a:latin typeface="Canva Sans Bold Italics"/>
                          <a:ea typeface="Canva Sans Bold Italics"/>
                          <a:cs typeface="Canva Sans Bold Italics"/>
                          <a:sym typeface="Canva Sans Bold Italics"/>
                        </a:rPr>
                        <a:t>Fedora target builders,open-source fans and versatile platform for software development.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B1D3F5">
                            <a:alpha val="100000"/>
                          </a:srgbClr>
                        </a:gs>
                        <a:gs pos="100000">
                          <a:srgbClr val="9CF4F8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004AAD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kali linux caters to cybersecurity experts and fans who require roburst toolkit for penetration,network evaluation.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B1D3F5">
                            <a:alpha val="100000"/>
                          </a:srgbClr>
                        </a:gs>
                        <a:gs pos="100000">
                          <a:srgbClr val="9CF4F8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2306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 i="1">
                          <a:solidFill>
                            <a:srgbClr val="004AAD"/>
                          </a:solidFill>
                          <a:latin typeface="Canva Sans Bold Italics"/>
                          <a:ea typeface="Canva Sans Bold Italics"/>
                          <a:cs typeface="Canva Sans Bold Italics"/>
                          <a:sym typeface="Canva Sans Bold Italics"/>
                        </a:rPr>
                        <a:t>Fedora employs the Dandified YUM (DNF) package manager,controls machine clean setup,updates.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B1D3F5">
                            <a:alpha val="100000"/>
                          </a:srgbClr>
                        </a:gs>
                        <a:gs pos="100000">
                          <a:srgbClr val="9CF4F8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4AAD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Kali linux utilizes Advanced Package Tool (APT) as its package deal control gadget.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B1D3F5">
                            <a:alpha val="100000"/>
                          </a:srgbClr>
                        </a:gs>
                        <a:gs pos="100000">
                          <a:srgbClr val="9CF4F8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7365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004AAD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It adopts the Security-Enhanced Linux framework.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B1D3F5">
                            <a:alpha val="100000"/>
                          </a:srgbClr>
                        </a:gs>
                        <a:gs pos="100000">
                          <a:srgbClr val="9CF4F8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004AAD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It comes with various pre-mounted security equipment,such as scanner,password-cracking.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B1D3F5">
                            <a:alpha val="100000"/>
                          </a:srgbClr>
                        </a:gs>
                        <a:gs pos="100000">
                          <a:srgbClr val="9CF4F8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5295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004AAD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Fedora benefits from a massive and energetic open-source community.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B1D3F5">
                            <a:alpha val="100000"/>
                          </a:srgbClr>
                        </a:gs>
                        <a:gs pos="100000">
                          <a:srgbClr val="9CF4F8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004AAD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Kali linux has a colourful community of safety experts and moral hackers.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B1D3F5">
                            <a:alpha val="100000"/>
                          </a:srgbClr>
                        </a:gs>
                        <a:gs pos="100000">
                          <a:srgbClr val="9CF4F8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12156301" y="3895013"/>
            <a:ext cx="6131699" cy="3045043"/>
            <a:chOff x="0" y="0"/>
            <a:chExt cx="949961" cy="4717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9961" cy="471757"/>
            </a:xfrm>
            <a:custGeom>
              <a:avLst/>
              <a:gdLst/>
              <a:ahLst/>
              <a:cxnLst/>
              <a:rect l="l" t="t" r="r" b="b"/>
              <a:pathLst>
                <a:path w="949961" h="471757">
                  <a:moveTo>
                    <a:pt x="29040" y="0"/>
                  </a:moveTo>
                  <a:lnTo>
                    <a:pt x="920921" y="0"/>
                  </a:lnTo>
                  <a:cubicBezTo>
                    <a:pt x="928623" y="0"/>
                    <a:pt x="936009" y="3060"/>
                    <a:pt x="941455" y="8506"/>
                  </a:cubicBezTo>
                  <a:cubicBezTo>
                    <a:pt x="946901" y="13952"/>
                    <a:pt x="949961" y="21338"/>
                    <a:pt x="949961" y="29040"/>
                  </a:cubicBezTo>
                  <a:lnTo>
                    <a:pt x="949961" y="442717"/>
                  </a:lnTo>
                  <a:cubicBezTo>
                    <a:pt x="949961" y="450419"/>
                    <a:pt x="946901" y="457805"/>
                    <a:pt x="941455" y="463251"/>
                  </a:cubicBezTo>
                  <a:cubicBezTo>
                    <a:pt x="936009" y="468697"/>
                    <a:pt x="928623" y="471757"/>
                    <a:pt x="920921" y="471757"/>
                  </a:cubicBezTo>
                  <a:lnTo>
                    <a:pt x="29040" y="471757"/>
                  </a:lnTo>
                  <a:cubicBezTo>
                    <a:pt x="21338" y="471757"/>
                    <a:pt x="13952" y="468697"/>
                    <a:pt x="8506" y="463251"/>
                  </a:cubicBezTo>
                  <a:cubicBezTo>
                    <a:pt x="3060" y="457805"/>
                    <a:pt x="0" y="450419"/>
                    <a:pt x="0" y="442717"/>
                  </a:cubicBezTo>
                  <a:lnTo>
                    <a:pt x="0" y="29040"/>
                  </a:lnTo>
                  <a:cubicBezTo>
                    <a:pt x="0" y="21338"/>
                    <a:pt x="3060" y="13952"/>
                    <a:pt x="8506" y="8506"/>
                  </a:cubicBezTo>
                  <a:cubicBezTo>
                    <a:pt x="13952" y="3060"/>
                    <a:pt x="21338" y="0"/>
                    <a:pt x="29040" y="0"/>
                  </a:cubicBezTo>
                  <a:close/>
                </a:path>
              </a:pathLst>
            </a:custGeom>
            <a:blipFill>
              <a:blip r:embed="rId2"/>
              <a:stretch>
                <a:fillRect l="-4626" r="-46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569E"/>
                </a:solidFill>
                <a:latin typeface="Canva Sans"/>
                <a:ea typeface="Canva Sans"/>
                <a:cs typeface="Canva Sans"/>
                <a:sym typeface="Canva Sans"/>
              </a:rPr>
              <a:t>28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87" y="573962"/>
            <a:ext cx="8676269" cy="86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5"/>
              </a:lnSpc>
            </a:pPr>
            <a:r>
              <a:rPr lang="en-US" sz="5018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FEDORA VS KALI LINUX</a:t>
            </a:r>
          </a:p>
        </p:txBody>
      </p:sp>
      <p:sp>
        <p:nvSpPr>
          <p:cNvPr id="11" name="Date Placeholder 18">
            <a:extLst>
              <a:ext uri="{FF2B5EF4-FFF2-40B4-BE49-F238E27FC236}">
                <a16:creationId xmlns:a16="http://schemas.microsoft.com/office/drawing/2014/main" id="{5434F593-46A3-2B04-9712-345A4612E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08788" y="9639300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507692" y="2138301"/>
          <a:ext cx="11839482" cy="7316367"/>
        </p:xfrm>
        <a:graphic>
          <a:graphicData uri="http://schemas.openxmlformats.org/drawingml/2006/table">
            <a:tbl>
              <a:tblPr/>
              <a:tblGrid>
                <a:gridCol w="6567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1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6271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 i="1">
                          <a:solidFill>
                            <a:srgbClr val="004AAD"/>
                          </a:solidFill>
                          <a:latin typeface="Canva Sans Bold Italics"/>
                          <a:ea typeface="Canva Sans Bold Italics"/>
                          <a:cs typeface="Canva Sans Bold Italics"/>
                          <a:sym typeface="Canva Sans Bold Italics"/>
                        </a:rPr>
                        <a:t>Based on Red Hat,uses the RPM package manager and DNF.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6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6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6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6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 i="1">
                          <a:solidFill>
                            <a:srgbClr val="004AAD"/>
                          </a:solidFill>
                          <a:latin typeface="Canva Sans Bold Italics"/>
                          <a:ea typeface="Canva Sans Bold Italics"/>
                          <a:cs typeface="Canva Sans Bold Italics"/>
                          <a:sym typeface="Canva Sans Bold Italics"/>
                        </a:rPr>
                        <a:t>Based on Ubuntu ,uses the APT package manager with DEB packages.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6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6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6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6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3457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 i="1">
                          <a:solidFill>
                            <a:srgbClr val="004AAD"/>
                          </a:solidFill>
                          <a:latin typeface="Canva Sans Bold Italics"/>
                          <a:ea typeface="Canva Sans Bold Italics"/>
                          <a:cs typeface="Canva Sans Bold Italics"/>
                          <a:sym typeface="Canva Sans Bold Italics"/>
                        </a:rPr>
                        <a:t>Follows a fast -placed releases cycle,with new versions.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6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6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6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6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 i="1">
                          <a:solidFill>
                            <a:srgbClr val="004AAD"/>
                          </a:solidFill>
                          <a:latin typeface="Canva Sans Bold Italics"/>
                          <a:ea typeface="Canva Sans Bold Italics"/>
                          <a:cs typeface="Canva Sans Bold Italics"/>
                          <a:sym typeface="Canva Sans Bold Italics"/>
                        </a:rPr>
                        <a:t>It ensures longer support periods and stability.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6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6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6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6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4697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 i="1">
                          <a:solidFill>
                            <a:srgbClr val="004AAD"/>
                          </a:solidFill>
                          <a:latin typeface="Canva Sans Bold Italics"/>
                          <a:ea typeface="Canva Sans Bold Italics"/>
                          <a:cs typeface="Canva Sans Bold Italics"/>
                          <a:sym typeface="Canva Sans Bold Italics"/>
                        </a:rPr>
                        <a:t>Excellent hardware support for the latest devices and technologies.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6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6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6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6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 i="1">
                          <a:solidFill>
                            <a:srgbClr val="004AAD"/>
                          </a:solidFill>
                          <a:latin typeface="Canva Sans Bold Italics"/>
                          <a:ea typeface="Canva Sans Bold Italics"/>
                          <a:cs typeface="Canva Sans Bold Italics"/>
                          <a:sym typeface="Canva Sans Bold Italics"/>
                        </a:rPr>
                        <a:t>Lighter on resources and performs well on older hardware.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6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6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6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6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5499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 i="1">
                          <a:solidFill>
                            <a:srgbClr val="004AAD"/>
                          </a:solidFill>
                          <a:latin typeface="Canva Sans Bold Italics"/>
                          <a:ea typeface="Canva Sans Bold Italics"/>
                          <a:cs typeface="Canva Sans Bold Italics"/>
                          <a:sym typeface="Canva Sans Bold Italics"/>
                        </a:rPr>
                        <a:t>Focuses on free and open-source software.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6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6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6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6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 i="1">
                          <a:solidFill>
                            <a:srgbClr val="004AAD"/>
                          </a:solidFill>
                          <a:latin typeface="Canva Sans Bold Italics"/>
                          <a:ea typeface="Canva Sans Bold Italics"/>
                          <a:cs typeface="Canva Sans Bold Italics"/>
                          <a:sym typeface="Canva Sans Bold Italics"/>
                        </a:rPr>
                        <a:t>More beginner friendly with pre-installed software like office tools.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6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6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6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6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12767825" y="4201058"/>
            <a:ext cx="5246370" cy="2688071"/>
            <a:chOff x="0" y="0"/>
            <a:chExt cx="812800" cy="4164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416452"/>
            </a:xfrm>
            <a:custGeom>
              <a:avLst/>
              <a:gdLst/>
              <a:ahLst/>
              <a:cxnLst/>
              <a:rect l="l" t="t" r="r" b="b"/>
              <a:pathLst>
                <a:path w="812800" h="416452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382512"/>
                  </a:lnTo>
                  <a:cubicBezTo>
                    <a:pt x="812800" y="401257"/>
                    <a:pt x="797604" y="416452"/>
                    <a:pt x="778860" y="416452"/>
                  </a:cubicBezTo>
                  <a:lnTo>
                    <a:pt x="33940" y="416452"/>
                  </a:lnTo>
                  <a:cubicBezTo>
                    <a:pt x="15196" y="416452"/>
                    <a:pt x="0" y="401257"/>
                    <a:pt x="0" y="382512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2"/>
              <a:stretch>
                <a:fillRect t="-4801" b="-48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569E"/>
                </a:solidFill>
                <a:latin typeface="Canva Sans"/>
                <a:ea typeface="Canva Sans"/>
                <a:cs typeface="Canva Sans"/>
                <a:sym typeface="Canva Sans"/>
              </a:rPr>
              <a:t>29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679139"/>
            <a:ext cx="10202628" cy="920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FEDORA VS LINUX MINT</a:t>
            </a:r>
          </a:p>
        </p:txBody>
      </p:sp>
      <p:sp>
        <p:nvSpPr>
          <p:cNvPr id="11" name="Date Placeholder 18">
            <a:extLst>
              <a:ext uri="{FF2B5EF4-FFF2-40B4-BE49-F238E27FC236}">
                <a16:creationId xmlns:a16="http://schemas.microsoft.com/office/drawing/2014/main" id="{BA4EE8DC-D0AB-F92F-E26A-0268569B5C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08788" y="9639300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6415" y="3587893"/>
            <a:ext cx="730895" cy="739376"/>
            <a:chOff x="0" y="0"/>
            <a:chExt cx="119806" cy="1211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9806" cy="121196"/>
            </a:xfrm>
            <a:custGeom>
              <a:avLst/>
              <a:gdLst/>
              <a:ahLst/>
              <a:cxnLst/>
              <a:rect l="l" t="t" r="r" b="b"/>
              <a:pathLst>
                <a:path w="119806" h="12119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66415" y="4783944"/>
            <a:ext cx="730895" cy="739376"/>
            <a:chOff x="0" y="0"/>
            <a:chExt cx="119806" cy="1211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9806" cy="121196"/>
            </a:xfrm>
            <a:custGeom>
              <a:avLst/>
              <a:gdLst/>
              <a:ahLst/>
              <a:cxnLst/>
              <a:rect l="l" t="t" r="r" b="b"/>
              <a:pathLst>
                <a:path w="119806" h="12119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6415" y="5982450"/>
            <a:ext cx="730895" cy="739376"/>
            <a:chOff x="0" y="0"/>
            <a:chExt cx="119806" cy="1211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9806" cy="121196"/>
            </a:xfrm>
            <a:custGeom>
              <a:avLst/>
              <a:gdLst/>
              <a:ahLst/>
              <a:cxnLst/>
              <a:rect l="l" t="t" r="r" b="b"/>
              <a:pathLst>
                <a:path w="119806" h="12119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66415" y="7178501"/>
            <a:ext cx="730895" cy="739376"/>
            <a:chOff x="0" y="0"/>
            <a:chExt cx="119806" cy="12119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9806" cy="121196"/>
            </a:xfrm>
            <a:custGeom>
              <a:avLst/>
              <a:gdLst/>
              <a:ahLst/>
              <a:cxnLst/>
              <a:rect l="l" t="t" r="r" b="b"/>
              <a:pathLst>
                <a:path w="119806" h="12119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04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8822752"/>
            <a:ext cx="730895" cy="739376"/>
            <a:chOff x="0" y="0"/>
            <a:chExt cx="119806" cy="1211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9806" cy="121196"/>
            </a:xfrm>
            <a:custGeom>
              <a:avLst/>
              <a:gdLst/>
              <a:ahLst/>
              <a:cxnLst/>
              <a:rect l="l" t="t" r="r" b="b"/>
              <a:pathLst>
                <a:path w="119806" h="12119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05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657374" y="4443002"/>
            <a:ext cx="730895" cy="739376"/>
            <a:chOff x="0" y="0"/>
            <a:chExt cx="119806" cy="1211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9806" cy="121196"/>
            </a:xfrm>
            <a:custGeom>
              <a:avLst/>
              <a:gdLst/>
              <a:ahLst/>
              <a:cxnLst/>
              <a:rect l="l" t="t" r="r" b="b"/>
              <a:pathLst>
                <a:path w="119806" h="12119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06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657374" y="5984917"/>
            <a:ext cx="730895" cy="739376"/>
            <a:chOff x="0" y="0"/>
            <a:chExt cx="119806" cy="12119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9806" cy="121196"/>
            </a:xfrm>
            <a:custGeom>
              <a:avLst/>
              <a:gdLst/>
              <a:ahLst/>
              <a:cxnLst/>
              <a:rect l="l" t="t" r="r" b="b"/>
              <a:pathLst>
                <a:path w="119806" h="12119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07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9595777" y="876348"/>
            <a:ext cx="8476683" cy="8473151"/>
          </a:xfrm>
          <a:custGeom>
            <a:avLst/>
            <a:gdLst/>
            <a:ahLst/>
            <a:cxnLst/>
            <a:rect l="l" t="t" r="r" b="b"/>
            <a:pathLst>
              <a:path w="8476683" h="8473151">
                <a:moveTo>
                  <a:pt x="0" y="0"/>
                </a:moveTo>
                <a:lnTo>
                  <a:pt x="8476683" y="0"/>
                </a:lnTo>
                <a:lnTo>
                  <a:pt x="8476683" y="8473151"/>
                </a:lnTo>
                <a:lnTo>
                  <a:pt x="0" y="84731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13955786" y="-254854"/>
            <a:ext cx="4632524" cy="10815226"/>
            <a:chOff x="0" y="0"/>
            <a:chExt cx="1220089" cy="284845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20089" cy="2848455"/>
            </a:xfrm>
            <a:custGeom>
              <a:avLst/>
              <a:gdLst/>
              <a:ahLst/>
              <a:cxnLst/>
              <a:rect l="l" t="t" r="r" b="b"/>
              <a:pathLst>
                <a:path w="1220089" h="2848455">
                  <a:moveTo>
                    <a:pt x="0" y="0"/>
                  </a:moveTo>
                  <a:lnTo>
                    <a:pt x="1220089" y="0"/>
                  </a:lnTo>
                  <a:lnTo>
                    <a:pt x="1220089" y="2848455"/>
                  </a:lnTo>
                  <a:lnTo>
                    <a:pt x="0" y="2848455"/>
                  </a:lnTo>
                  <a:close/>
                </a:path>
              </a:pathLst>
            </a:custGeom>
            <a:solidFill>
              <a:srgbClr val="0837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220089" cy="2896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955786" y="1635671"/>
            <a:ext cx="3352020" cy="7015658"/>
            <a:chOff x="0" y="0"/>
            <a:chExt cx="388349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88349" cy="812800"/>
            </a:xfrm>
            <a:custGeom>
              <a:avLst/>
              <a:gdLst/>
              <a:ahLst/>
              <a:cxnLst/>
              <a:rect l="l" t="t" r="r" b="b"/>
              <a:pathLst>
                <a:path w="388349" h="812800">
                  <a:moveTo>
                    <a:pt x="194174" y="0"/>
                  </a:moveTo>
                  <a:cubicBezTo>
                    <a:pt x="86935" y="0"/>
                    <a:pt x="0" y="181951"/>
                    <a:pt x="0" y="406400"/>
                  </a:cubicBezTo>
                  <a:cubicBezTo>
                    <a:pt x="0" y="630849"/>
                    <a:pt x="86935" y="812800"/>
                    <a:pt x="194174" y="812800"/>
                  </a:cubicBezTo>
                  <a:cubicBezTo>
                    <a:pt x="301414" y="812800"/>
                    <a:pt x="388349" y="630849"/>
                    <a:pt x="388349" y="406400"/>
                  </a:cubicBezTo>
                  <a:cubicBezTo>
                    <a:pt x="388349" y="181951"/>
                    <a:pt x="301414" y="0"/>
                    <a:pt x="194174" y="0"/>
                  </a:cubicBez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6408" y="38100"/>
              <a:ext cx="315533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657374" y="7145971"/>
            <a:ext cx="730895" cy="739376"/>
            <a:chOff x="0" y="0"/>
            <a:chExt cx="119806" cy="12119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9806" cy="121196"/>
            </a:xfrm>
            <a:custGeom>
              <a:avLst/>
              <a:gdLst/>
              <a:ahLst/>
              <a:cxnLst/>
              <a:rect l="l" t="t" r="r" b="b"/>
              <a:pathLst>
                <a:path w="119806" h="12119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08</a:t>
              </a:r>
            </a:p>
          </p:txBody>
        </p:sp>
      </p:grpSp>
      <p:sp>
        <p:nvSpPr>
          <p:cNvPr id="33" name="Freeform 33"/>
          <p:cNvSpPr/>
          <p:nvPr/>
        </p:nvSpPr>
        <p:spPr>
          <a:xfrm rot="-5400000">
            <a:off x="11952046" y="3265440"/>
            <a:ext cx="7715094" cy="3707614"/>
          </a:xfrm>
          <a:custGeom>
            <a:avLst/>
            <a:gdLst/>
            <a:ahLst/>
            <a:cxnLst/>
            <a:rect l="l" t="t" r="r" b="b"/>
            <a:pathLst>
              <a:path w="7715094" h="3707614">
                <a:moveTo>
                  <a:pt x="0" y="0"/>
                </a:moveTo>
                <a:lnTo>
                  <a:pt x="7715094" y="0"/>
                </a:lnTo>
                <a:lnTo>
                  <a:pt x="7715094" y="3707614"/>
                </a:lnTo>
                <a:lnTo>
                  <a:pt x="0" y="3707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59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1066415" y="284265"/>
            <a:ext cx="6895371" cy="106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86"/>
              </a:lnSpc>
              <a:spcBef>
                <a:spcPct val="0"/>
              </a:spcBef>
            </a:pPr>
            <a:r>
              <a:rPr lang="en-US" sz="6989" b="1" u="none" strike="noStrike" spc="251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Table of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88769" y="3502168"/>
            <a:ext cx="4483505" cy="793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23"/>
              </a:lnSpc>
            </a:pPr>
            <a:r>
              <a:rPr lang="en-US" sz="4659" spc="139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88769" y="4698219"/>
            <a:ext cx="4321791" cy="793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23"/>
              </a:lnSpc>
            </a:pPr>
            <a:r>
              <a:rPr lang="en-US" sz="4659" spc="139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Background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988769" y="5895491"/>
            <a:ext cx="4321791" cy="793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23"/>
              </a:lnSpc>
            </a:pPr>
            <a:r>
              <a:rPr lang="en-US" sz="4659" spc="139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988769" y="7091542"/>
            <a:ext cx="4483505" cy="793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23"/>
              </a:lnSpc>
            </a:pPr>
            <a:r>
              <a:rPr lang="en-US" sz="4659" spc="139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Applications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951054" y="8321343"/>
            <a:ext cx="4521220" cy="1620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23"/>
              </a:lnSpc>
            </a:pPr>
            <a:r>
              <a:rPr lang="en-US" sz="4659" spc="139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Market Analysis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579728" y="3941594"/>
            <a:ext cx="4521220" cy="1620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23"/>
              </a:lnSpc>
            </a:pPr>
            <a:r>
              <a:rPr lang="en-US" sz="4659" spc="139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Comparision with other OS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579728" y="5899192"/>
            <a:ext cx="4521220" cy="793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23"/>
              </a:lnSpc>
            </a:pPr>
            <a:r>
              <a:rPr lang="en-US" sz="4659" spc="139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Advantages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579728" y="7060246"/>
            <a:ext cx="4521220" cy="793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23"/>
              </a:lnSpc>
            </a:pPr>
            <a:r>
              <a:rPr lang="en-US" sz="4659" spc="139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Limitations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66415" y="1300780"/>
            <a:ext cx="7557433" cy="1444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314"/>
              </a:lnSpc>
              <a:spcBef>
                <a:spcPct val="0"/>
              </a:spcBef>
            </a:pPr>
            <a:r>
              <a:rPr lang="en-US" sz="9428" b="1" u="none" strike="noStrike" spc="311">
                <a:solidFill>
                  <a:srgbClr val="08377C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Contents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6657374" y="8308432"/>
            <a:ext cx="730895" cy="739376"/>
            <a:chOff x="0" y="0"/>
            <a:chExt cx="119806" cy="12119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19806" cy="121196"/>
            </a:xfrm>
            <a:custGeom>
              <a:avLst/>
              <a:gdLst/>
              <a:ahLst/>
              <a:cxnLst/>
              <a:rect l="l" t="t" r="r" b="b"/>
              <a:pathLst>
                <a:path w="119806" h="12119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09</a:t>
              </a:r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7573368" y="8238355"/>
            <a:ext cx="4521220" cy="793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23"/>
              </a:lnSpc>
            </a:pPr>
            <a:r>
              <a:rPr lang="en-US" sz="4659" spc="139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</a:p>
        </p:txBody>
      </p:sp>
      <p:sp>
        <p:nvSpPr>
          <p:cNvPr id="53" name="Date Placeholder 18">
            <a:extLst>
              <a:ext uri="{FF2B5EF4-FFF2-40B4-BE49-F238E27FC236}">
                <a16:creationId xmlns:a16="http://schemas.microsoft.com/office/drawing/2014/main" id="{C3060272-A139-A17C-6E64-B3094839C9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29800" y="9639215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463875" y="2291459"/>
          <a:ext cx="11882910" cy="7424710"/>
        </p:xfrm>
        <a:graphic>
          <a:graphicData uri="http://schemas.openxmlformats.org/drawingml/2006/table">
            <a:tbl>
              <a:tblPr/>
              <a:tblGrid>
                <a:gridCol w="561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6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7180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 i="1">
                          <a:solidFill>
                            <a:srgbClr val="004AAD"/>
                          </a:solidFill>
                          <a:latin typeface="Open Sans 1 Bold Italics"/>
                          <a:ea typeface="Open Sans 1 Bold Italics"/>
                          <a:cs typeface="Open Sans 1 Bold Italics"/>
                          <a:sym typeface="Open Sans 1 Bold Italics"/>
                        </a:rPr>
                        <a:t>Fedora’s cutting-edge nature may not be as stable as Debian’s.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F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 i="1">
                          <a:solidFill>
                            <a:srgbClr val="004AAD"/>
                          </a:solidFill>
                          <a:latin typeface="Open Sans 1 Bold Italics"/>
                          <a:ea typeface="Open Sans 1 Bold Italics"/>
                          <a:cs typeface="Open Sans 1 Bold Italics"/>
                          <a:sym typeface="Open Sans 1 Bold Italics"/>
                        </a:rPr>
                        <a:t>Debian is very stable.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8990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 i="1">
                          <a:solidFill>
                            <a:srgbClr val="004AAD"/>
                          </a:solidFill>
                          <a:latin typeface="Open Sans 1 Bold Italics"/>
                          <a:ea typeface="Open Sans 1 Bold Italics"/>
                          <a:cs typeface="Open Sans 1 Bold Italics"/>
                          <a:sym typeface="Open Sans 1 Bold Italics"/>
                        </a:rPr>
                        <a:t>Fedora is ideal for users who want to stay on the leading edge of open-source technology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F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 i="1">
                          <a:solidFill>
                            <a:srgbClr val="004AAD"/>
                          </a:solidFill>
                          <a:latin typeface="Open Sans 1 Bold Italics"/>
                          <a:ea typeface="Open Sans 1 Bold Italics"/>
                          <a:cs typeface="Open Sans 1 Bold Italics"/>
                          <a:sym typeface="Open Sans 1 Bold Italics"/>
                        </a:rPr>
                        <a:t>Debian is ideal for user seeking a highly stable and secure system ,making it suitable for production.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1786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 i="1">
                          <a:solidFill>
                            <a:srgbClr val="004AAD"/>
                          </a:solidFill>
                          <a:latin typeface="Open Sans 1 Bold Italics"/>
                          <a:ea typeface="Open Sans 1 Bold Italics"/>
                          <a:cs typeface="Open Sans 1 Bold Italics"/>
                          <a:sym typeface="Open Sans 1 Bold Italics"/>
                        </a:rPr>
                        <a:t>Fedora takes a more progressive release model,prioritizing the inclusion of eading-edge software and features.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F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 i="1">
                          <a:solidFill>
                            <a:srgbClr val="004AAD"/>
                          </a:solidFill>
                          <a:latin typeface="Open Sans 1 Bold Italics"/>
                          <a:ea typeface="Open Sans 1 Bold Italics"/>
                          <a:cs typeface="Open Sans 1 Bold Italics"/>
                          <a:sym typeface="Open Sans 1 Bold Italics"/>
                        </a:rPr>
                        <a:t>Debian follows a conservtive release model, prioritizing stability and reliability.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675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 i="1">
                          <a:solidFill>
                            <a:srgbClr val="004AAD"/>
                          </a:solidFill>
                          <a:latin typeface="Open Sans 1 Bold Italics"/>
                          <a:ea typeface="Open Sans 1 Bold Italics"/>
                          <a:cs typeface="Open Sans 1 Bold Italics"/>
                          <a:sym typeface="Open Sans 1 Bold Italics"/>
                        </a:rPr>
                        <a:t>Fedora uses the DNF package managemnt system.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F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 i="1">
                          <a:solidFill>
                            <a:srgbClr val="004AAD"/>
                          </a:solidFill>
                          <a:latin typeface="Open Sans 1 Bold Italics"/>
                          <a:ea typeface="Open Sans 1 Bold Italics"/>
                          <a:cs typeface="Open Sans 1 Bold Italics"/>
                          <a:sym typeface="Open Sans 1 Bold Italics"/>
                        </a:rPr>
                        <a:t>Debian uses the APT package management system.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12708330" y="4751390"/>
            <a:ext cx="5365361" cy="2896304"/>
            <a:chOff x="0" y="0"/>
            <a:chExt cx="831235" cy="4487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1235" cy="448713"/>
            </a:xfrm>
            <a:custGeom>
              <a:avLst/>
              <a:gdLst/>
              <a:ahLst/>
              <a:cxnLst/>
              <a:rect l="l" t="t" r="r" b="b"/>
              <a:pathLst>
                <a:path w="831235" h="448713">
                  <a:moveTo>
                    <a:pt x="33188" y="0"/>
                  </a:moveTo>
                  <a:lnTo>
                    <a:pt x="798047" y="0"/>
                  </a:lnTo>
                  <a:cubicBezTo>
                    <a:pt x="816376" y="0"/>
                    <a:pt x="831235" y="14859"/>
                    <a:pt x="831235" y="33188"/>
                  </a:cubicBezTo>
                  <a:lnTo>
                    <a:pt x="831235" y="415526"/>
                  </a:lnTo>
                  <a:cubicBezTo>
                    <a:pt x="831235" y="424327"/>
                    <a:pt x="827738" y="432769"/>
                    <a:pt x="821514" y="438993"/>
                  </a:cubicBezTo>
                  <a:cubicBezTo>
                    <a:pt x="815290" y="445217"/>
                    <a:pt x="806849" y="448713"/>
                    <a:pt x="798047" y="448713"/>
                  </a:cubicBezTo>
                  <a:lnTo>
                    <a:pt x="33188" y="448713"/>
                  </a:lnTo>
                  <a:cubicBezTo>
                    <a:pt x="24386" y="448713"/>
                    <a:pt x="15944" y="445217"/>
                    <a:pt x="9720" y="438993"/>
                  </a:cubicBezTo>
                  <a:cubicBezTo>
                    <a:pt x="3497" y="432769"/>
                    <a:pt x="0" y="424327"/>
                    <a:pt x="0" y="415526"/>
                  </a:cubicBezTo>
                  <a:lnTo>
                    <a:pt x="0" y="33188"/>
                  </a:lnTo>
                  <a:cubicBezTo>
                    <a:pt x="0" y="24386"/>
                    <a:pt x="3497" y="15944"/>
                    <a:pt x="9720" y="9720"/>
                  </a:cubicBezTo>
                  <a:cubicBezTo>
                    <a:pt x="15944" y="3497"/>
                    <a:pt x="24386" y="0"/>
                    <a:pt x="33188" y="0"/>
                  </a:cubicBezTo>
                  <a:close/>
                </a:path>
              </a:pathLst>
            </a:custGeom>
            <a:blipFill>
              <a:blip r:embed="rId2"/>
              <a:stretch>
                <a:fillRect l="-11370" r="-113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569E"/>
                </a:solidFill>
                <a:latin typeface="Canva Sans"/>
                <a:ea typeface="Canva Sans"/>
                <a:cs typeface="Canva Sans"/>
                <a:sym typeface="Canva Sans"/>
              </a:rPr>
              <a:t>30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3875" y="711299"/>
            <a:ext cx="11234658" cy="96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40"/>
              </a:lnSpc>
            </a:pPr>
            <a:r>
              <a:rPr lang="en-US" sz="5600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FEDORA VS DEBIAN LINUX</a:t>
            </a:r>
          </a:p>
        </p:txBody>
      </p:sp>
      <p:sp>
        <p:nvSpPr>
          <p:cNvPr id="11" name="Date Placeholder 18">
            <a:extLst>
              <a:ext uri="{FF2B5EF4-FFF2-40B4-BE49-F238E27FC236}">
                <a16:creationId xmlns:a16="http://schemas.microsoft.com/office/drawing/2014/main" id="{AE7FB074-A34E-D56F-711B-C8DEC33521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08788" y="9639300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35934" y="1642045"/>
            <a:ext cx="7288026" cy="7288026"/>
          </a:xfrm>
          <a:custGeom>
            <a:avLst/>
            <a:gdLst/>
            <a:ahLst/>
            <a:cxnLst/>
            <a:rect l="l" t="t" r="r" b="b"/>
            <a:pathLst>
              <a:path w="7288026" h="7288026">
                <a:moveTo>
                  <a:pt x="0" y="0"/>
                </a:moveTo>
                <a:lnTo>
                  <a:pt x="7288025" y="0"/>
                </a:lnTo>
                <a:lnTo>
                  <a:pt x="7288025" y="7288025"/>
                </a:lnTo>
                <a:lnTo>
                  <a:pt x="0" y="7288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537270"/>
            <a:ext cx="8019301" cy="969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sz="5699" b="1" i="1">
                <a:solidFill>
                  <a:srgbClr val="004AAD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“Great Minds Think Alike”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60504" y="3172657"/>
            <a:ext cx="7136603" cy="5098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27"/>
              </a:lnSpc>
              <a:spcBef>
                <a:spcPct val="0"/>
              </a:spcBef>
            </a:pPr>
            <a:r>
              <a:rPr lang="en-US" sz="57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Linus Torvalds, </a:t>
            </a:r>
          </a:p>
          <a:p>
            <a:pPr algn="ctr">
              <a:lnSpc>
                <a:spcPts val="8027"/>
              </a:lnSpc>
              <a:spcBef>
                <a:spcPct val="0"/>
              </a:spcBef>
            </a:pPr>
            <a:r>
              <a:rPr lang="en-US" sz="57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creator of Linux, uses the </a:t>
            </a:r>
          </a:p>
          <a:p>
            <a:pPr algn="ctr">
              <a:lnSpc>
                <a:spcPts val="8027"/>
              </a:lnSpc>
              <a:spcBef>
                <a:spcPct val="0"/>
              </a:spcBef>
            </a:pPr>
            <a:r>
              <a:rPr lang="en-US" sz="5734" b="1" i="1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Fedora Linux</a:t>
            </a:r>
            <a:r>
              <a:rPr lang="en-US" sz="57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distribution.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569E"/>
                </a:solidFill>
                <a:latin typeface="Canva Sans"/>
                <a:ea typeface="Canva Sans"/>
                <a:cs typeface="Canva Sans"/>
                <a:sym typeface="Canva Sans"/>
              </a:rPr>
              <a:t>31</a:t>
            </a:r>
          </a:p>
        </p:txBody>
      </p:sp>
      <p:sp>
        <p:nvSpPr>
          <p:cNvPr id="10" name="Date Placeholder 18">
            <a:extLst>
              <a:ext uri="{FF2B5EF4-FFF2-40B4-BE49-F238E27FC236}">
                <a16:creationId xmlns:a16="http://schemas.microsoft.com/office/drawing/2014/main" id="{AD615405-EF8E-0B51-AACE-DB9A0D7F54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08788" y="9639300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03680" y="4813323"/>
            <a:ext cx="5246370" cy="524637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4059" r="-440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4099622" y="1707689"/>
            <a:ext cx="3457086" cy="3065929"/>
          </a:xfrm>
          <a:custGeom>
            <a:avLst/>
            <a:gdLst/>
            <a:ahLst/>
            <a:cxnLst/>
            <a:rect l="l" t="t" r="r" b="b"/>
            <a:pathLst>
              <a:path w="3457086" h="3065929">
                <a:moveTo>
                  <a:pt x="0" y="0"/>
                </a:moveTo>
                <a:lnTo>
                  <a:pt x="3457086" y="0"/>
                </a:lnTo>
                <a:lnTo>
                  <a:pt x="3457086" y="3065929"/>
                </a:lnTo>
                <a:lnTo>
                  <a:pt x="0" y="30659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34" b="-1172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569E"/>
                </a:solidFill>
                <a:latin typeface="Canva Sans"/>
                <a:ea typeface="Canva Sans"/>
                <a:cs typeface="Canva Sans"/>
                <a:sym typeface="Canva Sans"/>
              </a:rPr>
              <a:t>32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8409" y="1181985"/>
            <a:ext cx="4168790" cy="648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5554" lvl="1" indent="-402777" algn="just">
              <a:lnSpc>
                <a:spcPts val="5223"/>
              </a:lnSpc>
              <a:buFont typeface="Arial"/>
              <a:buChar char="•"/>
            </a:pPr>
            <a:r>
              <a:rPr lang="en-US" sz="3731" b="1" i="1">
                <a:solidFill>
                  <a:srgbClr val="004AAD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Freedom: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0620" y="1979907"/>
            <a:ext cx="12949868" cy="47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  <a:spcBef>
                <a:spcPct val="0"/>
              </a:spcBef>
            </a:pPr>
            <a:r>
              <a:rPr lang="en-US" sz="282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Most linux distros are free,user do not need to pay for a copy.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8409" y="2664903"/>
            <a:ext cx="5315167" cy="62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9240" lvl="1" indent="-394620" algn="just">
              <a:lnSpc>
                <a:spcPts val="5117"/>
              </a:lnSpc>
              <a:buFont typeface="Arial"/>
              <a:buChar char="•"/>
            </a:pPr>
            <a:r>
              <a:rPr lang="en-US" sz="3655" b="1" i="1">
                <a:solidFill>
                  <a:srgbClr val="004AAD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latest linux kernel: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0620" y="3428145"/>
            <a:ext cx="7265184" cy="515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19"/>
              </a:lnSpc>
              <a:spcBef>
                <a:spcPct val="0"/>
              </a:spcBef>
            </a:pPr>
            <a:r>
              <a:rPr lang="en-US" sz="301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supports latest version of kernel.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2305" y="4235693"/>
            <a:ext cx="5291272" cy="613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6322" lvl="1" indent="-388161" algn="just">
              <a:lnSpc>
                <a:spcPts val="5034"/>
              </a:lnSpc>
              <a:buFont typeface="Arial"/>
              <a:buChar char="•"/>
            </a:pPr>
            <a:r>
              <a:rPr lang="en-US" sz="3595" b="1" i="1">
                <a:solidFill>
                  <a:srgbClr val="004AAD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 Stable: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8960" y="5025901"/>
            <a:ext cx="5272932" cy="511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2"/>
              </a:lnSpc>
              <a:spcBef>
                <a:spcPct val="0"/>
              </a:spcBef>
            </a:pPr>
            <a:r>
              <a:rPr lang="en-US" sz="309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linux system rarely crash.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8409" y="5693293"/>
            <a:ext cx="3011940" cy="6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5152" lvl="1" indent="-397576" algn="just">
              <a:lnSpc>
                <a:spcPts val="5156"/>
              </a:lnSpc>
              <a:buFont typeface="Arial"/>
              <a:buChar char="•"/>
            </a:pPr>
            <a:r>
              <a:rPr lang="en-US" sz="3682" b="1" i="1">
                <a:solidFill>
                  <a:srgbClr val="004AAD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Time: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0620" y="6376249"/>
            <a:ext cx="12151047" cy="513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2"/>
              </a:lnSpc>
              <a:spcBef>
                <a:spcPct val="0"/>
              </a:spcBef>
            </a:pPr>
            <a:r>
              <a:rPr lang="en-US" sz="3052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Linux not easily become bogged down with spyware,viruses etc.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8409" y="7098825"/>
            <a:ext cx="4797287" cy="605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6512" lvl="1" indent="-383256" algn="just">
              <a:lnSpc>
                <a:spcPts val="4970"/>
              </a:lnSpc>
              <a:buFont typeface="Arial"/>
              <a:buChar char="•"/>
            </a:pPr>
            <a:r>
              <a:rPr lang="en-US" sz="3550" b="1" i="1">
                <a:solidFill>
                  <a:srgbClr val="004AAD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Performance: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8960" y="7751598"/>
            <a:ext cx="11894719" cy="51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31"/>
              </a:lnSpc>
              <a:spcBef>
                <a:spcPct val="0"/>
              </a:spcBef>
            </a:pPr>
            <a:r>
              <a:rPr lang="en-US" sz="3022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provides high performance on workstations and outerworks.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8409" y="8524231"/>
            <a:ext cx="6180934" cy="59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1153" lvl="1" indent="-380576" algn="just">
              <a:lnSpc>
                <a:spcPts val="4935"/>
              </a:lnSpc>
              <a:buFont typeface="Arial"/>
              <a:buChar char="•"/>
            </a:pPr>
            <a:r>
              <a:rPr lang="en-US" sz="3525" b="1" i="1">
                <a:solidFill>
                  <a:srgbClr val="004AAD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Network freindliness: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0620" y="9171987"/>
            <a:ext cx="11536123" cy="447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60"/>
              </a:lnSpc>
              <a:spcBef>
                <a:spcPct val="0"/>
              </a:spcBef>
            </a:pPr>
            <a:r>
              <a:rPr lang="en-US" sz="261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Strong support for network functionality,network backup faster.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58682" y="265057"/>
            <a:ext cx="5353451" cy="100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260"/>
              </a:lnSpc>
            </a:pPr>
            <a:r>
              <a:rPr lang="en-US" sz="5900" b="1" i="1">
                <a:solidFill>
                  <a:srgbClr val="004AAD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ADVANTAGES</a:t>
            </a:r>
          </a:p>
        </p:txBody>
      </p:sp>
      <p:sp>
        <p:nvSpPr>
          <p:cNvPr id="23" name="Date Placeholder 18">
            <a:extLst>
              <a:ext uri="{FF2B5EF4-FFF2-40B4-BE49-F238E27FC236}">
                <a16:creationId xmlns:a16="http://schemas.microsoft.com/office/drawing/2014/main" id="{97FDAF2B-CFE1-C537-7EAA-3BE4C6E846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08788" y="9639300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88846" y="2430141"/>
            <a:ext cx="4184586" cy="1295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500"/>
              </a:lnSpc>
              <a:spcBef>
                <a:spcPct val="0"/>
              </a:spcBef>
            </a:pPr>
            <a:r>
              <a:rPr lang="en-US" sz="7500" b="1" i="1">
                <a:solidFill>
                  <a:srgbClr val="FFFFFF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Project 1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560407" y="2599496"/>
            <a:ext cx="4897799" cy="1344501"/>
            <a:chOff x="0" y="0"/>
            <a:chExt cx="1289955" cy="354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9955" cy="354107"/>
            </a:xfrm>
            <a:custGeom>
              <a:avLst/>
              <a:gdLst/>
              <a:ahLst/>
              <a:cxnLst/>
              <a:rect l="l" t="t" r="r" b="b"/>
              <a:pathLst>
                <a:path w="1289955" h="354107">
                  <a:moveTo>
                    <a:pt x="80615" y="0"/>
                  </a:moveTo>
                  <a:lnTo>
                    <a:pt x="1209340" y="0"/>
                  </a:lnTo>
                  <a:cubicBezTo>
                    <a:pt x="1253863" y="0"/>
                    <a:pt x="1289955" y="36093"/>
                    <a:pt x="1289955" y="80615"/>
                  </a:cubicBezTo>
                  <a:lnTo>
                    <a:pt x="1289955" y="273492"/>
                  </a:lnTo>
                  <a:cubicBezTo>
                    <a:pt x="1289955" y="318015"/>
                    <a:pt x="1253863" y="354107"/>
                    <a:pt x="1209340" y="354107"/>
                  </a:cubicBezTo>
                  <a:lnTo>
                    <a:pt x="80615" y="354107"/>
                  </a:lnTo>
                  <a:cubicBezTo>
                    <a:pt x="36093" y="354107"/>
                    <a:pt x="0" y="318015"/>
                    <a:pt x="0" y="273492"/>
                  </a:cubicBezTo>
                  <a:lnTo>
                    <a:pt x="0" y="80615"/>
                  </a:lnTo>
                  <a:cubicBezTo>
                    <a:pt x="0" y="36093"/>
                    <a:pt x="36093" y="0"/>
                    <a:pt x="806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FDFDFD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9955" cy="3922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978526" y="1862726"/>
            <a:ext cx="3280774" cy="3280774"/>
          </a:xfrm>
          <a:custGeom>
            <a:avLst/>
            <a:gdLst/>
            <a:ahLst/>
            <a:cxnLst/>
            <a:rect l="l" t="t" r="r" b="b"/>
            <a:pathLst>
              <a:path w="3280774" h="3280774">
                <a:moveTo>
                  <a:pt x="0" y="0"/>
                </a:moveTo>
                <a:lnTo>
                  <a:pt x="3280774" y="0"/>
                </a:lnTo>
                <a:lnTo>
                  <a:pt x="3280774" y="3280774"/>
                </a:lnTo>
                <a:lnTo>
                  <a:pt x="0" y="3280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300334" y="6213109"/>
            <a:ext cx="4808052" cy="3346816"/>
          </a:xfrm>
          <a:custGeom>
            <a:avLst/>
            <a:gdLst/>
            <a:ahLst/>
            <a:cxnLst/>
            <a:rect l="l" t="t" r="r" b="b"/>
            <a:pathLst>
              <a:path w="4808052" h="3346816">
                <a:moveTo>
                  <a:pt x="0" y="0"/>
                </a:moveTo>
                <a:lnTo>
                  <a:pt x="4808052" y="0"/>
                </a:lnTo>
                <a:lnTo>
                  <a:pt x="4808052" y="3346816"/>
                </a:lnTo>
                <a:lnTo>
                  <a:pt x="0" y="3346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866" t="-18695" b="-542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569E"/>
                </a:solidFill>
                <a:latin typeface="Canva Sans"/>
                <a:ea typeface="Canva Sans"/>
                <a:cs typeface="Canva Sans"/>
                <a:sym typeface="Canva Sans"/>
              </a:rPr>
              <a:t>33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1074" y="321432"/>
            <a:ext cx="17458825" cy="1227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60"/>
              </a:lnSpc>
              <a:spcBef>
                <a:spcPct val="0"/>
              </a:spcBef>
            </a:pPr>
            <a:r>
              <a:rPr lang="en-US" sz="7185" b="1" i="1">
                <a:solidFill>
                  <a:srgbClr val="004AAD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LIMITATIONS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515866"/>
            <a:ext cx="9413659" cy="62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6533" lvl="1" indent="-398267" algn="just">
              <a:lnSpc>
                <a:spcPts val="5165"/>
              </a:lnSpc>
              <a:buFont typeface="Arial"/>
              <a:buChar char="•"/>
            </a:pPr>
            <a:r>
              <a:rPr lang="en-US" sz="368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Many windows programs will not run 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485693"/>
            <a:ext cx="7575704" cy="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0" lvl="1" indent="-388615" algn="just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It requires long time to set up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630815"/>
            <a:ext cx="11881278" cy="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0" lvl="1" indent="-388615" algn="just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It requires additional software tools for the server.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643521"/>
            <a:ext cx="13312802" cy="588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5984" lvl="1" indent="-372992" algn="just">
              <a:lnSpc>
                <a:spcPts val="4837"/>
              </a:lnSpc>
              <a:buFont typeface="Arial"/>
              <a:buChar char="•"/>
            </a:pPr>
            <a:r>
              <a:rPr lang="en-US" sz="3455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It does not have any standard model for multi file objects.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787151"/>
            <a:ext cx="4829037" cy="613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9013" lvl="1" indent="-389507" algn="just">
              <a:lnSpc>
                <a:spcPts val="5051"/>
              </a:lnSpc>
              <a:buFont typeface="Arial"/>
              <a:buChar char="•"/>
            </a:pPr>
            <a:r>
              <a:rPr lang="en-US" sz="360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Stability concern.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919FF85A-5047-8B9B-7A49-3593C8E5B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08788" y="9639300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12981" y="6596826"/>
            <a:ext cx="3582456" cy="3482241"/>
            <a:chOff x="0" y="0"/>
            <a:chExt cx="724427" cy="7041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4427" cy="704162"/>
            </a:xfrm>
            <a:custGeom>
              <a:avLst/>
              <a:gdLst/>
              <a:ahLst/>
              <a:cxnLst/>
              <a:rect l="l" t="t" r="r" b="b"/>
              <a:pathLst>
                <a:path w="724427" h="704162">
                  <a:moveTo>
                    <a:pt x="362214" y="0"/>
                  </a:moveTo>
                  <a:cubicBezTo>
                    <a:pt x="162169" y="0"/>
                    <a:pt x="0" y="157632"/>
                    <a:pt x="0" y="352081"/>
                  </a:cubicBezTo>
                  <a:cubicBezTo>
                    <a:pt x="0" y="546530"/>
                    <a:pt x="162169" y="704162"/>
                    <a:pt x="362214" y="704162"/>
                  </a:cubicBezTo>
                  <a:cubicBezTo>
                    <a:pt x="562259" y="704162"/>
                    <a:pt x="724427" y="546530"/>
                    <a:pt x="724427" y="352081"/>
                  </a:cubicBezTo>
                  <a:cubicBezTo>
                    <a:pt x="724427" y="157632"/>
                    <a:pt x="562259" y="0"/>
                    <a:pt x="362214" y="0"/>
                  </a:cubicBezTo>
                  <a:close/>
                </a:path>
              </a:pathLst>
            </a:custGeom>
            <a:blipFill>
              <a:blip r:embed="rId2"/>
              <a:stretch>
                <a:fillRect t="-5487" b="-548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569E"/>
                </a:solidFill>
                <a:latin typeface="Canva Sans"/>
                <a:ea typeface="Canva Sans"/>
                <a:cs typeface="Canva Sans"/>
                <a:sym typeface="Canva Sans"/>
              </a:rPr>
              <a:t>34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36674" y="857250"/>
            <a:ext cx="17458825" cy="1493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59"/>
              </a:lnSpc>
              <a:spcBef>
                <a:spcPct val="0"/>
              </a:spcBef>
            </a:pPr>
            <a:r>
              <a:rPr lang="en-US" sz="8685" b="1" i="1">
                <a:solidFill>
                  <a:srgbClr val="004AAD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56174" y="3183567"/>
            <a:ext cx="15803126" cy="3413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42"/>
              </a:lnSpc>
              <a:spcBef>
                <a:spcPct val="0"/>
              </a:spcBef>
            </a:pPr>
            <a:r>
              <a:rPr lang="en-US" sz="3244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Fedora, with its advanced features, delivers exceptional performance and capabilities, making it one of the most prominent Linux distributions. Its short-term and regular updates ensure that users have access to the latest software versions and cutting-edge functionalities. Designed with innovation and flexibility in mind, Fedora is an excellent choice for development environments, offering a seamless blend of modern technology and a polished user experience.</a:t>
            </a:r>
          </a:p>
        </p:txBody>
      </p:sp>
      <p:sp>
        <p:nvSpPr>
          <p:cNvPr id="11" name="Date Placeholder 18">
            <a:extLst>
              <a:ext uri="{FF2B5EF4-FFF2-40B4-BE49-F238E27FC236}">
                <a16:creationId xmlns:a16="http://schemas.microsoft.com/office/drawing/2014/main" id="{4E80C18B-D85D-BCAB-B3AC-F34B825AFD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08788" y="9639300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596393" y="-4588885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53F3">
                      <a:alpha val="12000"/>
                    </a:srgbClr>
                  </a:gs>
                  <a:gs pos="100000">
                    <a:srgbClr val="0B0088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493153" y="4532613"/>
            <a:ext cx="10994424" cy="109944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53F3">
                      <a:alpha val="12000"/>
                    </a:srgbClr>
                  </a:gs>
                  <a:gs pos="100000">
                    <a:srgbClr val="0B0088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2083156" y="0"/>
            <a:ext cx="4651379" cy="3086824"/>
          </a:xfrm>
          <a:custGeom>
            <a:avLst/>
            <a:gdLst/>
            <a:ahLst/>
            <a:cxnLst/>
            <a:rect l="l" t="t" r="r" b="b"/>
            <a:pathLst>
              <a:path w="4651379" h="3086824">
                <a:moveTo>
                  <a:pt x="0" y="0"/>
                </a:moveTo>
                <a:lnTo>
                  <a:pt x="4651379" y="0"/>
                </a:lnTo>
                <a:lnTo>
                  <a:pt x="4651379" y="3086824"/>
                </a:lnTo>
                <a:lnTo>
                  <a:pt x="0" y="308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338986" y="8043475"/>
            <a:ext cx="4651379" cy="3086824"/>
          </a:xfrm>
          <a:custGeom>
            <a:avLst/>
            <a:gdLst/>
            <a:ahLst/>
            <a:cxnLst/>
            <a:rect l="l" t="t" r="r" b="b"/>
            <a:pathLst>
              <a:path w="4651379" h="3086824">
                <a:moveTo>
                  <a:pt x="0" y="0"/>
                </a:moveTo>
                <a:lnTo>
                  <a:pt x="4651379" y="0"/>
                </a:lnTo>
                <a:lnTo>
                  <a:pt x="4651379" y="3086824"/>
                </a:lnTo>
                <a:lnTo>
                  <a:pt x="0" y="308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659147" y="9258300"/>
            <a:ext cx="8446777" cy="1543050"/>
            <a:chOff x="0" y="0"/>
            <a:chExt cx="2224665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24666" cy="406400"/>
            </a:xfrm>
            <a:custGeom>
              <a:avLst/>
              <a:gdLst/>
              <a:ahLst/>
              <a:cxnLst/>
              <a:rect l="l" t="t" r="r" b="b"/>
              <a:pathLst>
                <a:path w="2224666" h="406400">
                  <a:moveTo>
                    <a:pt x="46744" y="0"/>
                  </a:moveTo>
                  <a:lnTo>
                    <a:pt x="2177921" y="0"/>
                  </a:lnTo>
                  <a:cubicBezTo>
                    <a:pt x="2203737" y="0"/>
                    <a:pt x="2224666" y="20928"/>
                    <a:pt x="2224666" y="46744"/>
                  </a:cubicBezTo>
                  <a:lnTo>
                    <a:pt x="2224666" y="359656"/>
                  </a:lnTo>
                  <a:cubicBezTo>
                    <a:pt x="2224666" y="385472"/>
                    <a:pt x="2203737" y="406400"/>
                    <a:pt x="2177921" y="406400"/>
                  </a:cubicBezTo>
                  <a:lnTo>
                    <a:pt x="46744" y="406400"/>
                  </a:lnTo>
                  <a:cubicBezTo>
                    <a:pt x="20928" y="406400"/>
                    <a:pt x="0" y="385472"/>
                    <a:pt x="0" y="359656"/>
                  </a:cubicBezTo>
                  <a:lnTo>
                    <a:pt x="0" y="46744"/>
                  </a:lnTo>
                  <a:cubicBezTo>
                    <a:pt x="0" y="20928"/>
                    <a:pt x="20928" y="0"/>
                    <a:pt x="467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3F3">
                    <a:alpha val="100000"/>
                  </a:srgbClr>
                </a:gs>
                <a:gs pos="100000">
                  <a:srgbClr val="0B008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2466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859842" y="-514350"/>
            <a:ext cx="8446777" cy="1543050"/>
            <a:chOff x="0" y="0"/>
            <a:chExt cx="2224665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24666" cy="406400"/>
            </a:xfrm>
            <a:custGeom>
              <a:avLst/>
              <a:gdLst/>
              <a:ahLst/>
              <a:cxnLst/>
              <a:rect l="l" t="t" r="r" b="b"/>
              <a:pathLst>
                <a:path w="2224666" h="406400">
                  <a:moveTo>
                    <a:pt x="46744" y="0"/>
                  </a:moveTo>
                  <a:lnTo>
                    <a:pt x="2177921" y="0"/>
                  </a:lnTo>
                  <a:cubicBezTo>
                    <a:pt x="2203737" y="0"/>
                    <a:pt x="2224666" y="20928"/>
                    <a:pt x="2224666" y="46744"/>
                  </a:cubicBezTo>
                  <a:lnTo>
                    <a:pt x="2224666" y="359656"/>
                  </a:lnTo>
                  <a:cubicBezTo>
                    <a:pt x="2224666" y="385472"/>
                    <a:pt x="2203737" y="406400"/>
                    <a:pt x="2177921" y="406400"/>
                  </a:cubicBezTo>
                  <a:lnTo>
                    <a:pt x="46744" y="406400"/>
                  </a:lnTo>
                  <a:cubicBezTo>
                    <a:pt x="20928" y="406400"/>
                    <a:pt x="0" y="385472"/>
                    <a:pt x="0" y="359656"/>
                  </a:cubicBezTo>
                  <a:lnTo>
                    <a:pt x="0" y="46744"/>
                  </a:lnTo>
                  <a:cubicBezTo>
                    <a:pt x="0" y="20928"/>
                    <a:pt x="20928" y="0"/>
                    <a:pt x="467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3F3">
                    <a:alpha val="100000"/>
                  </a:srgbClr>
                </a:gs>
                <a:gs pos="100000">
                  <a:srgbClr val="0B008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22466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310892" y="3542408"/>
            <a:ext cx="11309435" cy="168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9"/>
              </a:lnSpc>
            </a:pPr>
            <a:r>
              <a:rPr lang="en-US" sz="9913" b="1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33297" y="5580928"/>
            <a:ext cx="8421405" cy="1078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4"/>
              </a:lnSpc>
            </a:pPr>
            <a:r>
              <a:rPr lang="en-US" sz="6282" b="1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QUERY PLEASE !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35</a:t>
            </a:r>
          </a:p>
        </p:txBody>
      </p:sp>
      <p:sp>
        <p:nvSpPr>
          <p:cNvPr id="23" name="Date Placeholder 18">
            <a:extLst>
              <a:ext uri="{FF2B5EF4-FFF2-40B4-BE49-F238E27FC236}">
                <a16:creationId xmlns:a16="http://schemas.microsoft.com/office/drawing/2014/main" id="{0CD819C4-21FA-0075-334C-4CD3ADD42F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08788" y="9639300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16574" y="9701660"/>
            <a:ext cx="23030831" cy="1108234"/>
            <a:chOff x="0" y="0"/>
            <a:chExt cx="812800" cy="391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9112"/>
            </a:xfrm>
            <a:custGeom>
              <a:avLst/>
              <a:gdLst/>
              <a:ahLst/>
              <a:cxnLst/>
              <a:rect l="l" t="t" r="r" b="b"/>
              <a:pathLst>
                <a:path w="812800" h="39112">
                  <a:moveTo>
                    <a:pt x="0" y="0"/>
                  </a:moveTo>
                  <a:lnTo>
                    <a:pt x="812800" y="0"/>
                  </a:lnTo>
                  <a:lnTo>
                    <a:pt x="812800" y="39112"/>
                  </a:lnTo>
                  <a:lnTo>
                    <a:pt x="0" y="39112"/>
                  </a:lnTo>
                  <a:close/>
                </a:path>
              </a:pathLst>
            </a:custGeom>
            <a:gradFill rotWithShape="1">
              <a:gsLst>
                <a:gs pos="0">
                  <a:srgbClr val="0053F3">
                    <a:alpha val="100000"/>
                  </a:srgbClr>
                </a:gs>
                <a:gs pos="100000">
                  <a:srgbClr val="0B0088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77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274414" y="-554117"/>
            <a:ext cx="23030831" cy="1108234"/>
            <a:chOff x="0" y="0"/>
            <a:chExt cx="812800" cy="39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39112"/>
            </a:xfrm>
            <a:custGeom>
              <a:avLst/>
              <a:gdLst/>
              <a:ahLst/>
              <a:cxnLst/>
              <a:rect l="l" t="t" r="r" b="b"/>
              <a:pathLst>
                <a:path w="812800" h="39112">
                  <a:moveTo>
                    <a:pt x="0" y="0"/>
                  </a:moveTo>
                  <a:lnTo>
                    <a:pt x="812800" y="0"/>
                  </a:lnTo>
                  <a:lnTo>
                    <a:pt x="812800" y="39112"/>
                  </a:lnTo>
                  <a:lnTo>
                    <a:pt x="0" y="39112"/>
                  </a:lnTo>
                  <a:close/>
                </a:path>
              </a:pathLst>
            </a:custGeom>
            <a:gradFill rotWithShape="1">
              <a:gsLst>
                <a:gs pos="0">
                  <a:srgbClr val="0053F3">
                    <a:alpha val="100000"/>
                  </a:srgbClr>
                </a:gs>
                <a:gs pos="100000">
                  <a:srgbClr val="0B0088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77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04296" y="747395"/>
            <a:ext cx="2879408" cy="755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00569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Reference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5775" y="1740536"/>
            <a:ext cx="17256831" cy="932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[1]   Elad, B., “Linux statistics 2024 by market share, usage data, number of users and facts, Enterprise Apps Today.” Available at: https://www.enterpriseappstoday.com/stats/linux-statistics.html (Accessed: 12 December 2024).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[2]    Branka, “Linux Statistics 2024 (2024) TrueList.” Available at: https://truelist.co/blog/linux-statistics/ (Accessed: 15 December 2024).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[3]  “Fedora commands 0.56% market share in Operating Systems,” enlyft.com,  Available at: https://enlyft.com/tech/products/fedora (Accessed: 16 December 2024).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[4] Awati, R. (2023), “What is Fedora Linux? – TechTarget Definition, Search Data Center. TechTarget.” Available at: https://www.techtarget.com/searchdatacenter/definition/Fedora (Accessed: 18 December 2024).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[5] “GeeksforGeeks (2024) Fedora Linux Operating System, GeeksforGeeks. GeeksforGeeks.” Available at: https://www.geeksforgeeks.org/fedora-operating-system/ (Accessed: 18 December 2024).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just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[6]   “9 Best Linux Distros in 2024 (2024) RunCloud Blog.” Available at: https://runcloud.io/blog/best-linux-distros#2--fedora (Accessed: 18 December 2024).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just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just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just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just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‌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just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‌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569E"/>
                </a:solidFill>
                <a:latin typeface="Canva Sans"/>
                <a:ea typeface="Canva Sans"/>
                <a:cs typeface="Canva Sans"/>
                <a:sym typeface="Canva Sans"/>
              </a:rPr>
              <a:t>36</a:t>
            </a:r>
          </a:p>
        </p:txBody>
      </p:sp>
      <p:sp>
        <p:nvSpPr>
          <p:cNvPr id="15" name="Date Placeholder 18">
            <a:extLst>
              <a:ext uri="{FF2B5EF4-FFF2-40B4-BE49-F238E27FC236}">
                <a16:creationId xmlns:a16="http://schemas.microsoft.com/office/drawing/2014/main" id="{CD3484F7-75B1-1336-DD47-4588013B3B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25700" y="10073214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31702" y="1689180"/>
            <a:ext cx="12227598" cy="7347292"/>
            <a:chOff x="0" y="0"/>
            <a:chExt cx="3220437" cy="19350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20437" cy="1935089"/>
            </a:xfrm>
            <a:custGeom>
              <a:avLst/>
              <a:gdLst/>
              <a:ahLst/>
              <a:cxnLst/>
              <a:rect l="l" t="t" r="r" b="b"/>
              <a:pathLst>
                <a:path w="3220437" h="1935089">
                  <a:moveTo>
                    <a:pt x="0" y="0"/>
                  </a:moveTo>
                  <a:lnTo>
                    <a:pt x="3220437" y="0"/>
                  </a:lnTo>
                  <a:lnTo>
                    <a:pt x="3220437" y="1935089"/>
                  </a:lnTo>
                  <a:lnTo>
                    <a:pt x="0" y="1935089"/>
                  </a:ln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220437" cy="1963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0913" y="746709"/>
            <a:ext cx="11438531" cy="5393974"/>
            <a:chOff x="0" y="0"/>
            <a:chExt cx="1355196" cy="6390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55196" cy="639059"/>
            </a:xfrm>
            <a:custGeom>
              <a:avLst/>
              <a:gdLst/>
              <a:ahLst/>
              <a:cxnLst/>
              <a:rect l="l" t="t" r="r" b="b"/>
              <a:pathLst>
                <a:path w="1355196" h="639059">
                  <a:moveTo>
                    <a:pt x="1355196" y="319529"/>
                  </a:moveTo>
                  <a:lnTo>
                    <a:pt x="1151996" y="639059"/>
                  </a:lnTo>
                  <a:lnTo>
                    <a:pt x="203200" y="639059"/>
                  </a:lnTo>
                  <a:lnTo>
                    <a:pt x="0" y="319529"/>
                  </a:lnTo>
                  <a:lnTo>
                    <a:pt x="203200" y="0"/>
                  </a:lnTo>
                  <a:lnTo>
                    <a:pt x="1151996" y="0"/>
                  </a:lnTo>
                  <a:lnTo>
                    <a:pt x="1355196" y="319529"/>
                  </a:lnTo>
                  <a:close/>
                </a:path>
              </a:pathLst>
            </a:custGeom>
            <a:gradFill rotWithShape="1">
              <a:gsLst>
                <a:gs pos="0">
                  <a:srgbClr val="B1D3F5">
                    <a:alpha val="100000"/>
                  </a:srgbClr>
                </a:gs>
                <a:gs pos="100000">
                  <a:srgbClr val="9CF4F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4300" y="-28575"/>
              <a:ext cx="1126596" cy="66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720913" y="746709"/>
            <a:ext cx="11438531" cy="5393974"/>
            <a:chOff x="0" y="0"/>
            <a:chExt cx="1355196" cy="6390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55196" cy="639059"/>
            </a:xfrm>
            <a:custGeom>
              <a:avLst/>
              <a:gdLst/>
              <a:ahLst/>
              <a:cxnLst/>
              <a:rect l="l" t="t" r="r" b="b"/>
              <a:pathLst>
                <a:path w="1355196" h="639059">
                  <a:moveTo>
                    <a:pt x="1355196" y="319529"/>
                  </a:moveTo>
                  <a:lnTo>
                    <a:pt x="1151996" y="639059"/>
                  </a:lnTo>
                  <a:lnTo>
                    <a:pt x="203200" y="639059"/>
                  </a:lnTo>
                  <a:lnTo>
                    <a:pt x="0" y="319529"/>
                  </a:lnTo>
                  <a:lnTo>
                    <a:pt x="203200" y="0"/>
                  </a:lnTo>
                  <a:lnTo>
                    <a:pt x="1151996" y="0"/>
                  </a:lnTo>
                  <a:lnTo>
                    <a:pt x="1355196" y="3195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4300" y="-28575"/>
              <a:ext cx="1126596" cy="66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487020" y="4911941"/>
            <a:ext cx="6375340" cy="5375059"/>
            <a:chOff x="0" y="0"/>
            <a:chExt cx="4398521" cy="3708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98521" cy="3708400"/>
            </a:xfrm>
            <a:custGeom>
              <a:avLst/>
              <a:gdLst/>
              <a:ahLst/>
              <a:cxnLst/>
              <a:rect l="l" t="t" r="r" b="b"/>
              <a:pathLst>
                <a:path w="4398521" h="3708400">
                  <a:moveTo>
                    <a:pt x="3298891" y="0"/>
                  </a:moveTo>
                  <a:lnTo>
                    <a:pt x="1099630" y="0"/>
                  </a:lnTo>
                  <a:lnTo>
                    <a:pt x="0" y="1854200"/>
                  </a:lnTo>
                  <a:lnTo>
                    <a:pt x="1099630" y="3708400"/>
                  </a:lnTo>
                  <a:lnTo>
                    <a:pt x="3298891" y="3708400"/>
                  </a:lnTo>
                  <a:lnTo>
                    <a:pt x="4398521" y="1854200"/>
                  </a:lnTo>
                  <a:close/>
                </a:path>
              </a:pathLst>
            </a:custGeom>
            <a:blipFill>
              <a:blip r:embed="rId2"/>
              <a:stretch>
                <a:fillRect t="-8223" b="-82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367422" y="4059236"/>
            <a:ext cx="9660548" cy="3700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72"/>
              </a:lnSpc>
            </a:pPr>
            <a:r>
              <a:rPr lang="en-US" sz="2980">
                <a:solidFill>
                  <a:srgbClr val="FDFDF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Fedora Linux is a free and open-source operating system based on the Linux kernel, which is a set of programs that allows you to interact with your computer. It is always free to use, modify, and distribute. Fedora has a reputation for concentrating on invocation, developing new technologies, and closely working with upstream Linux communities.</a:t>
            </a:r>
          </a:p>
          <a:p>
            <a:pPr algn="just">
              <a:lnSpc>
                <a:spcPts val="4172"/>
              </a:lnSpc>
            </a:pPr>
            <a:r>
              <a:rPr lang="en-US" sz="298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7333" y="3006844"/>
            <a:ext cx="6551376" cy="89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3"/>
              </a:lnSpc>
            </a:pPr>
            <a:r>
              <a:rPr lang="en-US" sz="6024">
                <a:solidFill>
                  <a:srgbClr val="00569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569E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id="20" name="Date Placeholder 18">
            <a:extLst>
              <a:ext uri="{FF2B5EF4-FFF2-40B4-BE49-F238E27FC236}">
                <a16:creationId xmlns:a16="http://schemas.microsoft.com/office/drawing/2014/main" id="{024AA451-95B4-0315-D726-60B77B2197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66731" y="9593695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90996" y="1047750"/>
            <a:ext cx="7025086" cy="1101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7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BACKGROUND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848135" y="972348"/>
            <a:ext cx="6684074" cy="1094807"/>
            <a:chOff x="0" y="0"/>
            <a:chExt cx="2237549" cy="3664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37549" cy="366496"/>
            </a:xfrm>
            <a:custGeom>
              <a:avLst/>
              <a:gdLst/>
              <a:ahLst/>
              <a:cxnLst/>
              <a:rect l="l" t="t" r="r" b="b"/>
              <a:pathLst>
                <a:path w="2237549" h="366496">
                  <a:moveTo>
                    <a:pt x="17374" y="0"/>
                  </a:moveTo>
                  <a:lnTo>
                    <a:pt x="2220175" y="0"/>
                  </a:lnTo>
                  <a:cubicBezTo>
                    <a:pt x="2229770" y="0"/>
                    <a:pt x="2237549" y="7779"/>
                    <a:pt x="2237549" y="17374"/>
                  </a:cubicBezTo>
                  <a:lnTo>
                    <a:pt x="2237549" y="349122"/>
                  </a:lnTo>
                  <a:cubicBezTo>
                    <a:pt x="2237549" y="358717"/>
                    <a:pt x="2229770" y="366496"/>
                    <a:pt x="2220175" y="366496"/>
                  </a:cubicBezTo>
                  <a:lnTo>
                    <a:pt x="17374" y="366496"/>
                  </a:lnTo>
                  <a:cubicBezTo>
                    <a:pt x="7779" y="366496"/>
                    <a:pt x="0" y="358717"/>
                    <a:pt x="0" y="349122"/>
                  </a:cubicBezTo>
                  <a:lnTo>
                    <a:pt x="0" y="17374"/>
                  </a:lnTo>
                  <a:cubicBezTo>
                    <a:pt x="0" y="7779"/>
                    <a:pt x="7779" y="0"/>
                    <a:pt x="17374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7625"/>
              <a:ext cx="2237549" cy="318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352527" y="78559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474239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848135" y="2451025"/>
            <a:ext cx="6684074" cy="1094807"/>
            <a:chOff x="0" y="0"/>
            <a:chExt cx="2237549" cy="3664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37549" cy="366496"/>
            </a:xfrm>
            <a:custGeom>
              <a:avLst/>
              <a:gdLst/>
              <a:ahLst/>
              <a:cxnLst/>
              <a:rect l="l" t="t" r="r" b="b"/>
              <a:pathLst>
                <a:path w="2237549" h="366496">
                  <a:moveTo>
                    <a:pt x="17374" y="0"/>
                  </a:moveTo>
                  <a:lnTo>
                    <a:pt x="2220175" y="0"/>
                  </a:lnTo>
                  <a:cubicBezTo>
                    <a:pt x="2229770" y="0"/>
                    <a:pt x="2237549" y="7779"/>
                    <a:pt x="2237549" y="17374"/>
                  </a:cubicBezTo>
                  <a:lnTo>
                    <a:pt x="2237549" y="349122"/>
                  </a:lnTo>
                  <a:cubicBezTo>
                    <a:pt x="2237549" y="358717"/>
                    <a:pt x="2229770" y="366496"/>
                    <a:pt x="2220175" y="366496"/>
                  </a:cubicBezTo>
                  <a:lnTo>
                    <a:pt x="17374" y="366496"/>
                  </a:lnTo>
                  <a:cubicBezTo>
                    <a:pt x="7779" y="366496"/>
                    <a:pt x="0" y="358717"/>
                    <a:pt x="0" y="349122"/>
                  </a:cubicBezTo>
                  <a:lnTo>
                    <a:pt x="0" y="17374"/>
                  </a:lnTo>
                  <a:cubicBezTo>
                    <a:pt x="0" y="7779"/>
                    <a:pt x="7779" y="0"/>
                    <a:pt x="17374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625"/>
              <a:ext cx="2237549" cy="318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48135" y="8539029"/>
            <a:ext cx="6684074" cy="1094807"/>
            <a:chOff x="0" y="0"/>
            <a:chExt cx="2237549" cy="36649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37549" cy="366496"/>
            </a:xfrm>
            <a:custGeom>
              <a:avLst/>
              <a:gdLst/>
              <a:ahLst/>
              <a:cxnLst/>
              <a:rect l="l" t="t" r="r" b="b"/>
              <a:pathLst>
                <a:path w="2237549" h="366496">
                  <a:moveTo>
                    <a:pt x="17374" y="0"/>
                  </a:moveTo>
                  <a:lnTo>
                    <a:pt x="2220175" y="0"/>
                  </a:lnTo>
                  <a:cubicBezTo>
                    <a:pt x="2229770" y="0"/>
                    <a:pt x="2237549" y="7779"/>
                    <a:pt x="2237549" y="17374"/>
                  </a:cubicBezTo>
                  <a:lnTo>
                    <a:pt x="2237549" y="349122"/>
                  </a:lnTo>
                  <a:cubicBezTo>
                    <a:pt x="2237549" y="358717"/>
                    <a:pt x="2229770" y="366496"/>
                    <a:pt x="2220175" y="366496"/>
                  </a:cubicBezTo>
                  <a:lnTo>
                    <a:pt x="17374" y="366496"/>
                  </a:lnTo>
                  <a:cubicBezTo>
                    <a:pt x="7779" y="366496"/>
                    <a:pt x="0" y="358717"/>
                    <a:pt x="0" y="349122"/>
                  </a:cubicBezTo>
                  <a:lnTo>
                    <a:pt x="0" y="17374"/>
                  </a:lnTo>
                  <a:cubicBezTo>
                    <a:pt x="0" y="7779"/>
                    <a:pt x="7779" y="0"/>
                    <a:pt x="17374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7625"/>
              <a:ext cx="2237549" cy="318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848135" y="3989405"/>
            <a:ext cx="6684074" cy="1094807"/>
            <a:chOff x="0" y="0"/>
            <a:chExt cx="2237549" cy="36649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37549" cy="366496"/>
            </a:xfrm>
            <a:custGeom>
              <a:avLst/>
              <a:gdLst/>
              <a:ahLst/>
              <a:cxnLst/>
              <a:rect l="l" t="t" r="r" b="b"/>
              <a:pathLst>
                <a:path w="2237549" h="366496">
                  <a:moveTo>
                    <a:pt x="17374" y="0"/>
                  </a:moveTo>
                  <a:lnTo>
                    <a:pt x="2220175" y="0"/>
                  </a:lnTo>
                  <a:cubicBezTo>
                    <a:pt x="2229770" y="0"/>
                    <a:pt x="2237549" y="7779"/>
                    <a:pt x="2237549" y="17374"/>
                  </a:cubicBezTo>
                  <a:lnTo>
                    <a:pt x="2237549" y="349122"/>
                  </a:lnTo>
                  <a:cubicBezTo>
                    <a:pt x="2237549" y="358717"/>
                    <a:pt x="2229770" y="366496"/>
                    <a:pt x="2220175" y="366496"/>
                  </a:cubicBezTo>
                  <a:lnTo>
                    <a:pt x="17374" y="366496"/>
                  </a:lnTo>
                  <a:cubicBezTo>
                    <a:pt x="7779" y="366496"/>
                    <a:pt x="0" y="358717"/>
                    <a:pt x="0" y="349122"/>
                  </a:cubicBezTo>
                  <a:lnTo>
                    <a:pt x="0" y="17374"/>
                  </a:lnTo>
                  <a:cubicBezTo>
                    <a:pt x="0" y="7779"/>
                    <a:pt x="7779" y="0"/>
                    <a:pt x="17374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47625"/>
              <a:ext cx="2237549" cy="318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848135" y="5440258"/>
            <a:ext cx="6684074" cy="1094807"/>
            <a:chOff x="0" y="0"/>
            <a:chExt cx="2237549" cy="36649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37549" cy="366496"/>
            </a:xfrm>
            <a:custGeom>
              <a:avLst/>
              <a:gdLst/>
              <a:ahLst/>
              <a:cxnLst/>
              <a:rect l="l" t="t" r="r" b="b"/>
              <a:pathLst>
                <a:path w="2237549" h="366496">
                  <a:moveTo>
                    <a:pt x="17374" y="0"/>
                  </a:moveTo>
                  <a:lnTo>
                    <a:pt x="2220175" y="0"/>
                  </a:lnTo>
                  <a:cubicBezTo>
                    <a:pt x="2229770" y="0"/>
                    <a:pt x="2237549" y="7779"/>
                    <a:pt x="2237549" y="17374"/>
                  </a:cubicBezTo>
                  <a:lnTo>
                    <a:pt x="2237549" y="349122"/>
                  </a:lnTo>
                  <a:cubicBezTo>
                    <a:pt x="2237549" y="358717"/>
                    <a:pt x="2229770" y="366496"/>
                    <a:pt x="2220175" y="366496"/>
                  </a:cubicBezTo>
                  <a:lnTo>
                    <a:pt x="17374" y="366496"/>
                  </a:lnTo>
                  <a:cubicBezTo>
                    <a:pt x="7779" y="366496"/>
                    <a:pt x="0" y="358717"/>
                    <a:pt x="0" y="349122"/>
                  </a:cubicBezTo>
                  <a:lnTo>
                    <a:pt x="0" y="17374"/>
                  </a:lnTo>
                  <a:cubicBezTo>
                    <a:pt x="0" y="7779"/>
                    <a:pt x="7779" y="0"/>
                    <a:pt x="17374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47625"/>
              <a:ext cx="2237549" cy="318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848135" y="6891111"/>
            <a:ext cx="6684074" cy="1094807"/>
            <a:chOff x="0" y="0"/>
            <a:chExt cx="2237549" cy="36649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237549" cy="366496"/>
            </a:xfrm>
            <a:custGeom>
              <a:avLst/>
              <a:gdLst/>
              <a:ahLst/>
              <a:cxnLst/>
              <a:rect l="l" t="t" r="r" b="b"/>
              <a:pathLst>
                <a:path w="2237549" h="366496">
                  <a:moveTo>
                    <a:pt x="17374" y="0"/>
                  </a:moveTo>
                  <a:lnTo>
                    <a:pt x="2220175" y="0"/>
                  </a:lnTo>
                  <a:cubicBezTo>
                    <a:pt x="2229770" y="0"/>
                    <a:pt x="2237549" y="7779"/>
                    <a:pt x="2237549" y="17374"/>
                  </a:cubicBezTo>
                  <a:lnTo>
                    <a:pt x="2237549" y="349122"/>
                  </a:lnTo>
                  <a:cubicBezTo>
                    <a:pt x="2237549" y="358717"/>
                    <a:pt x="2229770" y="366496"/>
                    <a:pt x="2220175" y="366496"/>
                  </a:cubicBezTo>
                  <a:lnTo>
                    <a:pt x="17374" y="366496"/>
                  </a:lnTo>
                  <a:cubicBezTo>
                    <a:pt x="7779" y="366496"/>
                    <a:pt x="0" y="358717"/>
                    <a:pt x="0" y="349122"/>
                  </a:cubicBezTo>
                  <a:lnTo>
                    <a:pt x="0" y="17374"/>
                  </a:lnTo>
                  <a:cubicBezTo>
                    <a:pt x="0" y="7779"/>
                    <a:pt x="7779" y="0"/>
                    <a:pt x="17374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47625"/>
              <a:ext cx="2237549" cy="318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0248241" y="2604305"/>
            <a:ext cx="7174398" cy="6143079"/>
          </a:xfrm>
          <a:custGeom>
            <a:avLst/>
            <a:gdLst/>
            <a:ahLst/>
            <a:cxnLst/>
            <a:rect l="l" t="t" r="r" b="b"/>
            <a:pathLst>
              <a:path w="7174398" h="6143079">
                <a:moveTo>
                  <a:pt x="0" y="0"/>
                </a:moveTo>
                <a:lnTo>
                  <a:pt x="7174398" y="0"/>
                </a:lnTo>
                <a:lnTo>
                  <a:pt x="7174398" y="6143079"/>
                </a:lnTo>
                <a:lnTo>
                  <a:pt x="0" y="61430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783680" y="1213047"/>
            <a:ext cx="6069092" cy="518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79"/>
              </a:lnSpc>
              <a:spcBef>
                <a:spcPct val="0"/>
              </a:spcBef>
            </a:pPr>
            <a:r>
              <a:rPr lang="en-US" sz="2799" spc="4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 FAMILY: UNIX LIKE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07225" y="2691723"/>
            <a:ext cx="6069092" cy="518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79"/>
              </a:lnSpc>
              <a:spcBef>
                <a:spcPct val="0"/>
              </a:spcBef>
            </a:pPr>
            <a:r>
              <a:rPr lang="en-US" sz="2799" spc="4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 MODEL: OPEN SOURCE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12780" y="4239628"/>
            <a:ext cx="6419428" cy="44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39"/>
              </a:lnSpc>
              <a:spcBef>
                <a:spcPct val="0"/>
              </a:spcBef>
            </a:pPr>
            <a:r>
              <a:rPr lang="en-US" sz="2399" spc="3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 INVENTOR: WARREN TOGAMI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112780" y="5656956"/>
            <a:ext cx="6263537" cy="518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79"/>
              </a:lnSpc>
              <a:spcBef>
                <a:spcPct val="0"/>
              </a:spcBef>
            </a:pPr>
            <a:r>
              <a:rPr lang="en-US" sz="2799" spc="4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SPONSORED BY: RED HAT LINUX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12780" y="7117295"/>
            <a:ext cx="6069092" cy="552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049"/>
              </a:lnSpc>
              <a:spcBef>
                <a:spcPct val="0"/>
              </a:spcBef>
            </a:pPr>
            <a:r>
              <a:rPr lang="en-US" sz="2999" spc="4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 RELEASE:  6 NOV, 2003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112780" y="8576468"/>
            <a:ext cx="6263537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79"/>
              </a:lnSpc>
              <a:spcBef>
                <a:spcPct val="0"/>
              </a:spcBef>
            </a:pPr>
            <a:r>
              <a:rPr lang="en-US" sz="2799" spc="4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METHOD: 0.5 YEARS PER RELEASE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409800" y="8911173"/>
            <a:ext cx="5213936" cy="29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160"/>
              </a:lnSpc>
              <a:spcBef>
                <a:spcPct val="0"/>
              </a:spcBef>
            </a:pPr>
            <a:r>
              <a:rPr lang="en-US" sz="1600" spc="2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QUESTIONS PLEASE WE ACCEPT CASH ONLY </a:t>
            </a:r>
          </a:p>
        </p:txBody>
      </p:sp>
      <p:sp>
        <p:nvSpPr>
          <p:cNvPr id="37" name="Date Placeholder 18">
            <a:extLst>
              <a:ext uri="{FF2B5EF4-FFF2-40B4-BE49-F238E27FC236}">
                <a16:creationId xmlns:a16="http://schemas.microsoft.com/office/drawing/2014/main" id="{C2813CA2-34F6-567B-0CB3-9C9C4E9D04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56936" y="9691428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25672" y="3445403"/>
            <a:ext cx="8993031" cy="5620644"/>
          </a:xfrm>
          <a:custGeom>
            <a:avLst/>
            <a:gdLst/>
            <a:ahLst/>
            <a:cxnLst/>
            <a:rect l="l" t="t" r="r" b="b"/>
            <a:pathLst>
              <a:path w="8993031" h="5620644">
                <a:moveTo>
                  <a:pt x="0" y="0"/>
                </a:moveTo>
                <a:lnTo>
                  <a:pt x="8993031" y="0"/>
                </a:lnTo>
                <a:lnTo>
                  <a:pt x="8993031" y="5620644"/>
                </a:lnTo>
                <a:lnTo>
                  <a:pt x="0" y="56206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61463" y="460067"/>
            <a:ext cx="7960894" cy="5970671"/>
          </a:xfrm>
          <a:custGeom>
            <a:avLst/>
            <a:gdLst/>
            <a:ahLst/>
            <a:cxnLst/>
            <a:rect l="l" t="t" r="r" b="b"/>
            <a:pathLst>
              <a:path w="7960894" h="5970671">
                <a:moveTo>
                  <a:pt x="0" y="0"/>
                </a:moveTo>
                <a:lnTo>
                  <a:pt x="7960895" y="0"/>
                </a:lnTo>
                <a:lnTo>
                  <a:pt x="7960895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47661" y="7270442"/>
            <a:ext cx="3253810" cy="3194496"/>
          </a:xfrm>
          <a:custGeom>
            <a:avLst/>
            <a:gdLst/>
            <a:ahLst/>
            <a:cxnLst/>
            <a:rect l="l" t="t" r="r" b="b"/>
            <a:pathLst>
              <a:path w="3253810" h="3194496">
                <a:moveTo>
                  <a:pt x="0" y="0"/>
                </a:moveTo>
                <a:lnTo>
                  <a:pt x="3253810" y="0"/>
                </a:lnTo>
                <a:lnTo>
                  <a:pt x="3253810" y="3194496"/>
                </a:lnTo>
                <a:lnTo>
                  <a:pt x="0" y="3194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46588" y="9106537"/>
            <a:ext cx="1692622" cy="45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FEDORA 41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9244" y="6550236"/>
            <a:ext cx="5746328" cy="49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FEDORA CORE 1</a:t>
            </a:r>
          </a:p>
        </p:txBody>
      </p:sp>
      <p:sp>
        <p:nvSpPr>
          <p:cNvPr id="12" name="Date Placeholder 18">
            <a:extLst>
              <a:ext uri="{FF2B5EF4-FFF2-40B4-BE49-F238E27FC236}">
                <a16:creationId xmlns:a16="http://schemas.microsoft.com/office/drawing/2014/main" id="{50559CB6-01C7-8D9A-415E-784BE21304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685103" y="9760746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9850" y="235552"/>
            <a:ext cx="16649450" cy="9324373"/>
          </a:xfrm>
          <a:custGeom>
            <a:avLst/>
            <a:gdLst/>
            <a:ahLst/>
            <a:cxnLst/>
            <a:rect l="l" t="t" r="r" b="b"/>
            <a:pathLst>
              <a:path w="16649450" h="9324373">
                <a:moveTo>
                  <a:pt x="0" y="0"/>
                </a:moveTo>
                <a:lnTo>
                  <a:pt x="16649450" y="0"/>
                </a:lnTo>
                <a:lnTo>
                  <a:pt x="16649450" y="9324373"/>
                </a:lnTo>
                <a:lnTo>
                  <a:pt x="0" y="932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754928" y="9512300"/>
            <a:ext cx="450437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ACACAC"/>
                </a:solidFill>
                <a:latin typeface="Open Sans 1"/>
                <a:ea typeface="Open Sans 1"/>
                <a:cs typeface="Open Sans 1"/>
                <a:sym typeface="Open Sans 1"/>
              </a:rPr>
              <a:t>Source: Slideshare (May, 2024)</a:t>
            </a:r>
          </a:p>
        </p:txBody>
      </p:sp>
      <p:sp>
        <p:nvSpPr>
          <p:cNvPr id="9" name="Date Placeholder 18">
            <a:extLst>
              <a:ext uri="{FF2B5EF4-FFF2-40B4-BE49-F238E27FC236}">
                <a16:creationId xmlns:a16="http://schemas.microsoft.com/office/drawing/2014/main" id="{8D2F50C6-3740-BC92-1525-30C9CBD471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142677" y="9951069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0" y="-23536"/>
          <a:ext cx="18288000" cy="10310536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3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27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310536"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5099"/>
                        </a:lnSpc>
                      </a:pPr>
                      <a:r>
                        <a:rPr lang="en-US" sz="3399" b="1">
                          <a:solidFill>
                            <a:srgbClr val="191919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2003</a:t>
                      </a:r>
                    </a:p>
                    <a:p>
                      <a:pPr algn="ctr">
                        <a:lnSpc>
                          <a:spcPts val="3749"/>
                        </a:lnSpc>
                      </a:pPr>
                      <a:r>
                        <a:rPr lang="en-US" sz="2499" b="1">
                          <a:solidFill>
                            <a:srgbClr val="191919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Fedora Core 1</a:t>
                      </a:r>
                      <a:r>
                        <a:rPr lang="en-US" sz="249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the first version of Fedora.</a:t>
                      </a:r>
                    </a:p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en-US" sz="2400" b="1">
                          <a:solidFill>
                            <a:srgbClr val="191919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  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2400" b="1">
                        <a:solidFill>
                          <a:srgbClr val="191919"/>
                        </a:solidFill>
                        <a:latin typeface="Times New Roman Bold"/>
                        <a:ea typeface="Times New Roman Bold"/>
                        <a:cs typeface="Times New Roman Bold"/>
                        <a:sym typeface="Times New Roman Bold"/>
                      </a:endParaRPr>
                    </a:p>
                  </a:txBody>
                  <a:tcPr marL="142875" marR="142875" marT="142875" marB="142875">
                    <a:lnL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4949"/>
                        </a:lnSpc>
                      </a:pPr>
                      <a:r>
                        <a:rPr lang="en-US" sz="3299" b="1" spc="49">
                          <a:solidFill>
                            <a:srgbClr val="191919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2007</a:t>
                      </a:r>
                    </a:p>
                    <a:p>
                      <a:pPr algn="ctr">
                        <a:lnSpc>
                          <a:spcPts val="3299"/>
                        </a:lnSpc>
                      </a:pPr>
                      <a:r>
                        <a:rPr lang="en-US" sz="2199" spc="32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Before </a:t>
                      </a:r>
                      <a:r>
                        <a:rPr lang="en-US" sz="2199" b="1" spc="32">
                          <a:solidFill>
                            <a:srgbClr val="191919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Fedora 7</a:t>
                      </a:r>
                      <a:r>
                        <a:rPr lang="en-US" sz="2199" spc="32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Fedora was called Fedora Core after the name of two main repositories, Core and Extra. 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2199" spc="32">
                        <a:solidFill>
                          <a:srgbClr val="19191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2199" spc="32">
                        <a:solidFill>
                          <a:srgbClr val="19191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42875" marR="142875" marT="142875" marB="142875">
                    <a:lnL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5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5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55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55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55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55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55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4949"/>
                        </a:lnSpc>
                      </a:pPr>
                      <a:r>
                        <a:rPr lang="en-US" sz="3299" b="1" spc="49">
                          <a:solidFill>
                            <a:srgbClr val="191919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2010</a:t>
                      </a:r>
                    </a:p>
                    <a:p>
                      <a:pPr algn="just">
                        <a:lnSpc>
                          <a:spcPts val="2849"/>
                        </a:lnSpc>
                      </a:pPr>
                      <a:r>
                        <a:rPr lang="en-US" sz="1899" b="1" spc="28">
                          <a:solidFill>
                            <a:srgbClr val="191919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Fedora 13,</a:t>
                      </a:r>
                      <a:r>
                        <a:rPr lang="en-US" sz="1899" spc="28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codenamed "Goddard",was released with automatic language packinstallation, control your colors for displays through the gnome-color-manager package.  </a:t>
                      </a:r>
                    </a:p>
                    <a:p>
                      <a:pPr algn="ctr">
                        <a:lnSpc>
                          <a:spcPts val="2550"/>
                        </a:lnSpc>
                      </a:pPr>
                      <a:endParaRPr lang="en-US" sz="1899" spc="28">
                        <a:solidFill>
                          <a:srgbClr val="19191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algn="ctr">
                        <a:lnSpc>
                          <a:spcPts val="2550"/>
                        </a:lnSpc>
                      </a:pPr>
                      <a:endParaRPr lang="en-US" sz="1899" spc="28">
                        <a:solidFill>
                          <a:srgbClr val="19191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42875" marR="142875" marT="142875" marB="142875">
                    <a:lnL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 algn="just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just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just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just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just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just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just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just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just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just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just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just">
                        <a:lnSpc>
                          <a:spcPts val="4649"/>
                        </a:lnSpc>
                      </a:pPr>
                      <a:r>
                        <a:rPr lang="en-US" sz="3099" b="1" spc="46">
                          <a:solidFill>
                            <a:srgbClr val="191919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         2013</a:t>
                      </a:r>
                    </a:p>
                    <a:p>
                      <a:pPr algn="just">
                        <a:lnSpc>
                          <a:spcPts val="3449"/>
                        </a:lnSpc>
                      </a:pPr>
                      <a:r>
                        <a:rPr lang="en-US" sz="2299" u="sng" spc="34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2" tooltip="https://en.wikipedia.org/wiki/Red_Hat_Enterprise_Linux#RHEL_7"/>
                        </a:rPr>
                        <a:t>Red Hat Enterprise Linux 7</a:t>
                      </a:r>
                      <a:r>
                        <a:rPr lang="en-US" sz="2299" spc="34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and other derivatives are based on </a:t>
                      </a:r>
                      <a:r>
                        <a:rPr lang="en-US" sz="2299" b="1" spc="34">
                          <a:solidFill>
                            <a:srgbClr val="191919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Fedora 19</a:t>
                      </a:r>
                      <a:r>
                        <a:rPr lang="en-US" sz="2299" spc="34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 </a:t>
                      </a:r>
                      <a:r>
                        <a:rPr lang="en-US" sz="2299" u="sng" spc="34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3" tooltip="https://en.wikipedia.org/wiki/MariaDB"/>
                        </a:rPr>
                        <a:t>MariaDB</a:t>
                      </a:r>
                      <a:r>
                        <a:rPr lang="en-US" sz="2299" spc="34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has replaced </a:t>
                      </a:r>
                      <a:r>
                        <a:rPr lang="en-US" sz="2299" u="sng" spc="34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4" tooltip="https://en.wikipedia.org/wiki/MySQL"/>
                        </a:rPr>
                        <a:t>MySQL</a:t>
                      </a:r>
                    </a:p>
                    <a:p>
                      <a:pPr algn="just">
                        <a:lnSpc>
                          <a:spcPts val="2700"/>
                        </a:lnSpc>
                      </a:pPr>
                      <a:endParaRPr lang="en-US" sz="2299" u="sng" spc="34">
                        <a:solidFill>
                          <a:srgbClr val="19191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  <a:hlinkClick r:id="rId4" tooltip="https://en.wikipedia.org/wiki/MySQL"/>
                      </a:endParaRPr>
                    </a:p>
                  </a:txBody>
                  <a:tcPr marL="142875" marR="142875" marT="142875" marB="142875">
                    <a:lnL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4349"/>
                        </a:lnSpc>
                      </a:pPr>
                      <a:r>
                        <a:rPr lang="en-US" sz="2899" b="1" spc="43">
                          <a:solidFill>
                            <a:srgbClr val="191919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2014</a:t>
                      </a:r>
                    </a:p>
                    <a:p>
                      <a:pPr algn="just">
                        <a:lnSpc>
                          <a:spcPts val="2999"/>
                        </a:lnSpc>
                      </a:pPr>
                      <a:r>
                        <a:rPr lang="en-US" sz="1999" b="1" spc="29">
                          <a:solidFill>
                            <a:srgbClr val="191919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Fedora 21,</a:t>
                      </a:r>
                      <a:r>
                        <a:rPr lang="en-US" sz="1999" spc="29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the first version without a codename, introduced three flavors providing preinstalled packages depending on use purpose: Workstation, Server, and Cloud.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999" spc="29">
                        <a:solidFill>
                          <a:srgbClr val="19191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42875" marR="142875" marT="142875" marB="142875">
                    <a:lnL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3599"/>
                        </a:lnSpc>
                      </a:pPr>
                      <a:r>
                        <a:rPr lang="en-US" sz="2399" b="1" spc="35">
                          <a:solidFill>
                            <a:srgbClr val="191919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PRESENT</a:t>
                      </a:r>
                    </a:p>
                    <a:p>
                      <a:pPr algn="just">
                        <a:lnSpc>
                          <a:spcPts val="3299"/>
                        </a:lnSpc>
                      </a:pPr>
                      <a:r>
                        <a:rPr lang="en-US" sz="2199" b="1" spc="32">
                          <a:solidFill>
                            <a:srgbClr val="191919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Fedora Linux 41</a:t>
                      </a:r>
                      <a:r>
                        <a:rPr lang="en-US" sz="2199" spc="32">
                          <a:solidFill>
                            <a:srgbClr val="19191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defaults to a new major release of the command-line package management tool DNF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2199" spc="32">
                        <a:solidFill>
                          <a:srgbClr val="19191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42875" marR="142875" marT="142875" marB="142875">
                    <a:lnL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 rot="-829633">
            <a:off x="101452" y="8486967"/>
            <a:ext cx="20724935" cy="5634207"/>
            <a:chOff x="0" y="0"/>
            <a:chExt cx="5458419" cy="14839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58419" cy="1483907"/>
            </a:xfrm>
            <a:custGeom>
              <a:avLst/>
              <a:gdLst/>
              <a:ahLst/>
              <a:cxnLst/>
              <a:rect l="l" t="t" r="r" b="b"/>
              <a:pathLst>
                <a:path w="5458419" h="1483907">
                  <a:moveTo>
                    <a:pt x="0" y="0"/>
                  </a:moveTo>
                  <a:lnTo>
                    <a:pt x="5458419" y="0"/>
                  </a:lnTo>
                  <a:lnTo>
                    <a:pt x="5458419" y="1483907"/>
                  </a:lnTo>
                  <a:lnTo>
                    <a:pt x="0" y="1483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458419" cy="1522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829633">
            <a:off x="-2015856" y="-2222871"/>
            <a:ext cx="20724935" cy="5634207"/>
            <a:chOff x="0" y="0"/>
            <a:chExt cx="5458419" cy="14839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58419" cy="1483907"/>
            </a:xfrm>
            <a:custGeom>
              <a:avLst/>
              <a:gdLst/>
              <a:ahLst/>
              <a:cxnLst/>
              <a:rect l="l" t="t" r="r" b="b"/>
              <a:pathLst>
                <a:path w="5458419" h="1483907">
                  <a:moveTo>
                    <a:pt x="0" y="0"/>
                  </a:moveTo>
                  <a:lnTo>
                    <a:pt x="5458419" y="0"/>
                  </a:lnTo>
                  <a:lnTo>
                    <a:pt x="5458419" y="1483907"/>
                  </a:lnTo>
                  <a:lnTo>
                    <a:pt x="0" y="1483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458419" cy="1522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4563791"/>
            <a:ext cx="946844" cy="946844"/>
            <a:chOff x="0" y="0"/>
            <a:chExt cx="556826" cy="5568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502124" y="5421867"/>
            <a:ext cx="0" cy="670161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6293406" y="884521"/>
            <a:ext cx="946844" cy="946844"/>
            <a:chOff x="0" y="0"/>
            <a:chExt cx="556826" cy="5568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41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16766828" y="1831365"/>
            <a:ext cx="0" cy="735854"/>
          </a:xfrm>
          <a:prstGeom prst="line">
            <a:avLst/>
          </a:prstGeom>
          <a:ln w="47625" cap="flat">
            <a:solidFill>
              <a:srgbClr val="13538A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3240464" y="1620375"/>
            <a:ext cx="946844" cy="946844"/>
            <a:chOff x="0" y="0"/>
            <a:chExt cx="556826" cy="55682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21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13713887" y="2567219"/>
            <a:ext cx="0" cy="735854"/>
          </a:xfrm>
          <a:prstGeom prst="line">
            <a:avLst/>
          </a:prstGeom>
          <a:ln w="47625" cap="flat">
            <a:solidFill>
              <a:srgbClr val="1C88C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10187523" y="2356229"/>
            <a:ext cx="946844" cy="946844"/>
            <a:chOff x="0" y="0"/>
            <a:chExt cx="556826" cy="55682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19</a:t>
              </a:r>
            </a:p>
          </p:txBody>
        </p:sp>
      </p:grpSp>
      <p:sp>
        <p:nvSpPr>
          <p:cNvPr id="24" name="AutoShape 24"/>
          <p:cNvSpPr/>
          <p:nvPr/>
        </p:nvSpPr>
        <p:spPr>
          <a:xfrm>
            <a:off x="10660946" y="3303073"/>
            <a:ext cx="0" cy="735854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/>
          <p:nvPr/>
        </p:nvGrpSpPr>
        <p:grpSpPr>
          <a:xfrm>
            <a:off x="7134582" y="3092083"/>
            <a:ext cx="946844" cy="946844"/>
            <a:chOff x="0" y="0"/>
            <a:chExt cx="556826" cy="55682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28" name="AutoShape 28"/>
          <p:cNvSpPr/>
          <p:nvPr/>
        </p:nvSpPr>
        <p:spPr>
          <a:xfrm flipH="1">
            <a:off x="7608004" y="4038927"/>
            <a:ext cx="0" cy="735854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/>
          <p:nvPr/>
        </p:nvGrpSpPr>
        <p:grpSpPr>
          <a:xfrm>
            <a:off x="4081641" y="3827937"/>
            <a:ext cx="946844" cy="946844"/>
            <a:chOff x="0" y="0"/>
            <a:chExt cx="556826" cy="55682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7</a:t>
              </a:r>
            </a:p>
          </p:txBody>
        </p:sp>
      </p:grpSp>
      <p:sp>
        <p:nvSpPr>
          <p:cNvPr id="32" name="AutoShape 32"/>
          <p:cNvSpPr/>
          <p:nvPr/>
        </p:nvSpPr>
        <p:spPr>
          <a:xfrm flipH="1">
            <a:off x="4555063" y="4774781"/>
            <a:ext cx="0" cy="735854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33" name="Group 33"/>
          <p:cNvGrpSpPr/>
          <p:nvPr/>
        </p:nvGrpSpPr>
        <p:grpSpPr>
          <a:xfrm>
            <a:off x="7134582" y="3092083"/>
            <a:ext cx="946844" cy="946844"/>
            <a:chOff x="0" y="0"/>
            <a:chExt cx="556826" cy="55682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13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050383" y="995919"/>
            <a:ext cx="7232747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899" b="1" spc="116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POPULAR VERSIONS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sp>
        <p:nvSpPr>
          <p:cNvPr id="42" name="Date Placeholder 18">
            <a:extLst>
              <a:ext uri="{FF2B5EF4-FFF2-40B4-BE49-F238E27FC236}">
                <a16:creationId xmlns:a16="http://schemas.microsoft.com/office/drawing/2014/main" id="{C8F05928-79E5-1580-DFB8-7599804EC0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08788" y="9639300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1698" y="2860830"/>
            <a:ext cx="1735751" cy="173575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7CD4D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r>
                <a:rPr lang="en-US" sz="2499" b="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01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0117449" y="3728705"/>
            <a:ext cx="2402364" cy="0"/>
          </a:xfrm>
          <a:prstGeom prst="line">
            <a:avLst/>
          </a:prstGeom>
          <a:ln w="28575" cap="rnd">
            <a:solidFill>
              <a:srgbClr val="7CD4D2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893848" y="4344899"/>
            <a:ext cx="1735751" cy="173575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4AB1B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r>
                <a:rPr lang="en-US" sz="2499" b="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95649" y="4344899"/>
            <a:ext cx="1735751" cy="173575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r>
                <a:rPr lang="en-US" sz="2499" b="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06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93848" y="6263455"/>
            <a:ext cx="1735751" cy="173575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37C9E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r>
                <a:rPr lang="en-US" sz="2499" b="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695649" y="6263455"/>
            <a:ext cx="1735751" cy="173575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13538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r>
                <a:rPr lang="en-US" sz="2499" b="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05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381698" y="7747524"/>
            <a:ext cx="1735751" cy="173575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2C92D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r>
                <a:rPr lang="en-US" sz="2499" b="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04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>
            <a:off x="11629599" y="5198487"/>
            <a:ext cx="2471433" cy="28575"/>
          </a:xfrm>
          <a:prstGeom prst="line">
            <a:avLst/>
          </a:prstGeom>
          <a:ln w="28575" cap="rnd">
            <a:solidFill>
              <a:srgbClr val="4AB1B4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>
            <a:off x="11629599" y="7117043"/>
            <a:ext cx="2471433" cy="28575"/>
          </a:xfrm>
          <a:prstGeom prst="line">
            <a:avLst/>
          </a:prstGeom>
          <a:ln w="28575" cap="rnd">
            <a:solidFill>
              <a:srgbClr val="37C9E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>
            <a:off x="4204797" y="5198487"/>
            <a:ext cx="2490852" cy="28575"/>
          </a:xfrm>
          <a:prstGeom prst="line">
            <a:avLst/>
          </a:prstGeom>
          <a:ln w="28575" cap="rnd">
            <a:solidFill>
              <a:srgbClr val="19191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>
            <a:off x="4204797" y="7117043"/>
            <a:ext cx="2490852" cy="28575"/>
          </a:xfrm>
          <a:prstGeom prst="line">
            <a:avLst/>
          </a:prstGeom>
          <a:ln w="28575" cap="rnd">
            <a:solidFill>
              <a:srgbClr val="13538A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>
            <a:off x="5908696" y="8601112"/>
            <a:ext cx="2473002" cy="28575"/>
          </a:xfrm>
          <a:prstGeom prst="line">
            <a:avLst/>
          </a:prstGeom>
          <a:ln w="28575" cap="rnd">
            <a:solidFill>
              <a:srgbClr val="2C92D5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 flipH="1" flipV="1">
            <a:off x="15288677" y="1036454"/>
            <a:ext cx="2782834" cy="786151"/>
          </a:xfrm>
          <a:custGeom>
            <a:avLst/>
            <a:gdLst/>
            <a:ahLst/>
            <a:cxnLst/>
            <a:rect l="l" t="t" r="r" b="b"/>
            <a:pathLst>
              <a:path w="2782834" h="786151">
                <a:moveTo>
                  <a:pt x="2782834" y="786151"/>
                </a:moveTo>
                <a:lnTo>
                  <a:pt x="0" y="786151"/>
                </a:lnTo>
                <a:lnTo>
                  <a:pt x="0" y="0"/>
                </a:lnTo>
                <a:lnTo>
                  <a:pt x="2782834" y="0"/>
                </a:lnTo>
                <a:lnTo>
                  <a:pt x="2782834" y="78615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7" name="Group 27"/>
          <p:cNvGrpSpPr/>
          <p:nvPr/>
        </p:nvGrpSpPr>
        <p:grpSpPr>
          <a:xfrm>
            <a:off x="3720983" y="924455"/>
            <a:ext cx="9420833" cy="1010150"/>
            <a:chOff x="0" y="0"/>
            <a:chExt cx="12561110" cy="1346867"/>
          </a:xfrm>
        </p:grpSpPr>
        <p:sp>
          <p:nvSpPr>
            <p:cNvPr id="28" name="TextBox 28"/>
            <p:cNvSpPr txBox="1"/>
            <p:nvPr/>
          </p:nvSpPr>
          <p:spPr>
            <a:xfrm>
              <a:off x="0" y="873792"/>
              <a:ext cx="12561110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2561110" cy="767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b="1" spc="107">
                  <a:solidFill>
                    <a:srgbClr val="191919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MAIN EDITION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2701508" y="3324571"/>
            <a:ext cx="31424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b="1" spc="9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WORK STATION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272708" y="4908550"/>
            <a:ext cx="276595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b="1" u="none" spc="9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SERVER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460930" y="6710635"/>
            <a:ext cx="361058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b="1" spc="9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INTERNET OF THINGS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519788" y="4905257"/>
            <a:ext cx="3418212" cy="851136"/>
            <a:chOff x="0" y="0"/>
            <a:chExt cx="4557616" cy="1134848"/>
          </a:xfrm>
        </p:grpSpPr>
        <p:sp>
          <p:nvSpPr>
            <p:cNvPr id="34" name="TextBox 34"/>
            <p:cNvSpPr txBox="1"/>
            <p:nvPr/>
          </p:nvSpPr>
          <p:spPr>
            <a:xfrm>
              <a:off x="0" y="661773"/>
              <a:ext cx="4557616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00"/>
                </a:lnSpc>
              </a:pPr>
              <a:endParaRPr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4557616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499"/>
                </a:lnSpc>
              </a:pPr>
              <a:r>
                <a:rPr lang="en-US" sz="2499" b="1" spc="97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SPIN AND REMIXES </a:t>
              </a:r>
              <a:r>
                <a:rPr lang="en-US" sz="2499" b="1" u="none" spc="97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6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123853" y="6699531"/>
            <a:ext cx="2814147" cy="43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514"/>
              </a:lnSpc>
            </a:pPr>
            <a:r>
              <a:rPr lang="en-US" sz="2510" b="1" spc="9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SILVER BLUE </a:t>
            </a:r>
            <a:r>
              <a:rPr lang="en-US" sz="2510" b="1" u="none" spc="9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692574" y="8202893"/>
            <a:ext cx="302444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</a:pPr>
            <a:r>
              <a:rPr lang="en-US" sz="2499" b="1" u="none" spc="9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CORE OS4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id="39" name="Freeform 39"/>
          <p:cNvSpPr/>
          <p:nvPr/>
        </p:nvSpPr>
        <p:spPr>
          <a:xfrm flipV="1">
            <a:off x="0" y="2074679"/>
            <a:ext cx="2782834" cy="786151"/>
          </a:xfrm>
          <a:custGeom>
            <a:avLst/>
            <a:gdLst/>
            <a:ahLst/>
            <a:cxnLst/>
            <a:rect l="l" t="t" r="r" b="b"/>
            <a:pathLst>
              <a:path w="2782834" h="786151">
                <a:moveTo>
                  <a:pt x="0" y="786151"/>
                </a:moveTo>
                <a:lnTo>
                  <a:pt x="2782834" y="786151"/>
                </a:lnTo>
                <a:lnTo>
                  <a:pt x="2782834" y="0"/>
                </a:lnTo>
                <a:lnTo>
                  <a:pt x="0" y="0"/>
                </a:lnTo>
                <a:lnTo>
                  <a:pt x="0" y="78615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TextBox 40"/>
          <p:cNvSpPr txBox="1"/>
          <p:nvPr/>
        </p:nvSpPr>
        <p:spPr>
          <a:xfrm>
            <a:off x="1835894" y="2809660"/>
            <a:ext cx="3465498" cy="562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9"/>
              </a:lnSpc>
            </a:pPr>
            <a:r>
              <a:rPr lang="en-US" sz="2977" b="1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SECONDARY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800723" y="1736261"/>
            <a:ext cx="3465498" cy="562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9"/>
              </a:lnSpc>
            </a:pPr>
            <a:r>
              <a:rPr lang="en-US" sz="2977" b="1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PRIMARY</a:t>
            </a:r>
          </a:p>
        </p:txBody>
      </p:sp>
      <p:sp>
        <p:nvSpPr>
          <p:cNvPr id="46" name="Date Placeholder 18">
            <a:extLst>
              <a:ext uri="{FF2B5EF4-FFF2-40B4-BE49-F238E27FC236}">
                <a16:creationId xmlns:a16="http://schemas.microsoft.com/office/drawing/2014/main" id="{4611FB9F-2956-FA8A-00F0-FBF7EC178E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08788" y="9639300"/>
            <a:ext cx="2133600" cy="365125"/>
          </a:xfrm>
        </p:spPr>
        <p:txBody>
          <a:bodyPr/>
          <a:lstStyle/>
          <a:p>
            <a:r>
              <a:rPr lang="en-US" sz="2400" dirty="0"/>
              <a:t>18-Dec-24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9ccdf1a-fbbb-4565-9c51-2033468a662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4C25992F00604893BA897F76538791" ma:contentTypeVersion="11" ma:contentTypeDescription="Create a new document." ma:contentTypeScope="" ma:versionID="fc70160a5ec1d7b60d5bb0cc9697a13c">
  <xsd:schema xmlns:xsd="http://www.w3.org/2001/XMLSchema" xmlns:xs="http://www.w3.org/2001/XMLSchema" xmlns:p="http://schemas.microsoft.com/office/2006/metadata/properties" xmlns:ns3="f9ccdf1a-fbbb-4565-9c51-2033468a6622" targetNamespace="http://schemas.microsoft.com/office/2006/metadata/properties" ma:root="true" ma:fieldsID="e3126d94915089210d45bd60a22e3341" ns3:_="">
    <xsd:import namespace="f9ccdf1a-fbbb-4565-9c51-2033468a662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DateTaken" minOccurs="0"/>
                <xsd:element ref="ns3:MediaServiceSystem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ccdf1a-fbbb-4565-9c51-2033468a66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9ACF4A-9A24-4D81-B5C8-4C743CCC28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558056-C2C0-4EC1-9FE5-465C1008B285}">
  <ds:schemaRefs>
    <ds:schemaRef ds:uri="http://www.w3.org/XML/1998/namespace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f9ccdf1a-fbbb-4565-9c51-2033468a6622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5A2817A-9E18-453E-80CF-5A97EE0C4D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ccdf1a-fbbb-4565-9c51-2033468a66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2625</Words>
  <Application>Microsoft Office PowerPoint</Application>
  <PresentationFormat>Custom</PresentationFormat>
  <Paragraphs>492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69" baseType="lpstr">
      <vt:lpstr>Lato Bold Italics</vt:lpstr>
      <vt:lpstr>Canva Sans</vt:lpstr>
      <vt:lpstr>Lato Bold</vt:lpstr>
      <vt:lpstr>Aileron Ultra-Bold</vt:lpstr>
      <vt:lpstr>Poppins Bold Italics</vt:lpstr>
      <vt:lpstr>Roca One Bold Italics</vt:lpstr>
      <vt:lpstr>Open Sans Extra Bold</vt:lpstr>
      <vt:lpstr>Open Sans 1 Bold Italics</vt:lpstr>
      <vt:lpstr>Montserrat</vt:lpstr>
      <vt:lpstr>Aileron Italics</vt:lpstr>
      <vt:lpstr>Poppins</vt:lpstr>
      <vt:lpstr>Calibri</vt:lpstr>
      <vt:lpstr>Open Sans 2</vt:lpstr>
      <vt:lpstr>Gotham Italics</vt:lpstr>
      <vt:lpstr>Poppins Bold</vt:lpstr>
      <vt:lpstr>Arial</vt:lpstr>
      <vt:lpstr>Times New Roman</vt:lpstr>
      <vt:lpstr>Roca One Bold</vt:lpstr>
      <vt:lpstr>Aileron Bold</vt:lpstr>
      <vt:lpstr>Canva Sans Bold Italics</vt:lpstr>
      <vt:lpstr>League Spartan</vt:lpstr>
      <vt:lpstr>Open Sans 1 Bold</vt:lpstr>
      <vt:lpstr>Open Sans 1</vt:lpstr>
      <vt:lpstr>Gotham</vt:lpstr>
      <vt:lpstr>Canva Sans Italics</vt:lpstr>
      <vt:lpstr>Open Sans 1 Italics</vt:lpstr>
      <vt:lpstr>Aptos</vt:lpstr>
      <vt:lpstr>Canva Sans Bold</vt:lpstr>
      <vt:lpstr>Roca One</vt:lpstr>
      <vt:lpstr>Lato</vt:lpstr>
      <vt:lpstr>Montserrat Classic Bold</vt:lpstr>
      <vt:lpstr>Times New Roman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Fedora</dc:title>
  <dc:creator>ASUS</dc:creator>
  <cp:lastModifiedBy>Latifa Nishi</cp:lastModifiedBy>
  <cp:revision>3</cp:revision>
  <dcterms:created xsi:type="dcterms:W3CDTF">2006-08-16T00:00:00Z</dcterms:created>
  <dcterms:modified xsi:type="dcterms:W3CDTF">2025-01-30T15:52:28Z</dcterms:modified>
  <dc:identifier>DAGZGgdcA8A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2024-12-18T18:13:31Z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54cb501e-b5bd-41cb-8256-02c460e45125</vt:lpwstr>
  </property>
  <property fmtid="{D5CDD505-2E9C-101B-9397-08002B2CF9AE}" pid="7" name="MSIP_Label_defa4170-0d19-0005-0004-bc88714345d2_ActionId">
    <vt:lpwstr>f5cf8b55-3172-4c50-8414-ea51acc0c5e4</vt:lpwstr>
  </property>
  <property fmtid="{D5CDD505-2E9C-101B-9397-08002B2CF9AE}" pid="8" name="MSIP_Label_defa4170-0d19-0005-0004-bc88714345d2_ContentBits">
    <vt:lpwstr>0</vt:lpwstr>
  </property>
  <property fmtid="{D5CDD505-2E9C-101B-9397-08002B2CF9AE}" pid="9" name="ContentTypeId">
    <vt:lpwstr>0x0101007B4C25992F00604893BA897F76538791</vt:lpwstr>
  </property>
</Properties>
</file>